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67" r:id="rId4"/>
    <p:sldId id="258" r:id="rId5"/>
    <p:sldId id="268" r:id="rId6"/>
    <p:sldId id="266" r:id="rId7"/>
    <p:sldId id="263" r:id="rId8"/>
    <p:sldId id="269" r:id="rId9"/>
    <p:sldId id="262" r:id="rId10"/>
    <p:sldId id="270" r:id="rId11"/>
    <p:sldId id="273" r:id="rId12"/>
    <p:sldId id="272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B4DD5-66F1-4C68-905A-1C8CC6DB725F}" v="2" dt="2022-07-05T20:55:32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 Mills" userId="6e72e3018860e3b9" providerId="LiveId" clId="{44DB4DD5-66F1-4C68-905A-1C8CC6DB725F}"/>
    <pc:docChg chg="custSel addSld modSld">
      <pc:chgData name="Francis Mills" userId="6e72e3018860e3b9" providerId="LiveId" clId="{44DB4DD5-66F1-4C68-905A-1C8CC6DB725F}" dt="2022-07-05T20:58:21.884" v="861" actId="13926"/>
      <pc:docMkLst>
        <pc:docMk/>
      </pc:docMkLst>
      <pc:sldChg chg="modSp mod">
        <pc:chgData name="Francis Mills" userId="6e72e3018860e3b9" providerId="LiveId" clId="{44DB4DD5-66F1-4C68-905A-1C8CC6DB725F}" dt="2022-07-05T20:50:10.254" v="504" actId="14100"/>
        <pc:sldMkLst>
          <pc:docMk/>
          <pc:sldMk cId="0" sldId="263"/>
        </pc:sldMkLst>
        <pc:picChg chg="mod">
          <ac:chgData name="Francis Mills" userId="6e72e3018860e3b9" providerId="LiveId" clId="{44DB4DD5-66F1-4C68-905A-1C8CC6DB725F}" dt="2022-07-05T20:50:10.254" v="504" actId="14100"/>
          <ac:picMkLst>
            <pc:docMk/>
            <pc:sldMk cId="0" sldId="263"/>
            <ac:picMk id="21506" creationId="{00000000-0000-0000-0000-000000000000}"/>
          </ac:picMkLst>
        </pc:picChg>
        <pc:picChg chg="mod">
          <ac:chgData name="Francis Mills" userId="6e72e3018860e3b9" providerId="LiveId" clId="{44DB4DD5-66F1-4C68-905A-1C8CC6DB725F}" dt="2022-07-05T20:50:05.116" v="502" actId="1076"/>
          <ac:picMkLst>
            <pc:docMk/>
            <pc:sldMk cId="0" sldId="263"/>
            <ac:picMk id="21507" creationId="{00000000-0000-0000-0000-000000000000}"/>
          </ac:picMkLst>
        </pc:picChg>
      </pc:sldChg>
      <pc:sldChg chg="modSp mod">
        <pc:chgData name="Francis Mills" userId="6e72e3018860e3b9" providerId="LiveId" clId="{44DB4DD5-66F1-4C68-905A-1C8CC6DB725F}" dt="2022-07-05T20:47:06.394" v="358" actId="27636"/>
        <pc:sldMkLst>
          <pc:docMk/>
          <pc:sldMk cId="0" sldId="267"/>
        </pc:sldMkLst>
        <pc:spChg chg="mod">
          <ac:chgData name="Francis Mills" userId="6e72e3018860e3b9" providerId="LiveId" clId="{44DB4DD5-66F1-4C68-905A-1C8CC6DB725F}" dt="2022-07-05T20:47:06.394" v="358" actId="27636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Francis Mills" userId="6e72e3018860e3b9" providerId="LiveId" clId="{44DB4DD5-66F1-4C68-905A-1C8CC6DB725F}" dt="2022-07-05T20:49:46.544" v="500" actId="20577"/>
        <pc:sldMkLst>
          <pc:docMk/>
          <pc:sldMk cId="0" sldId="268"/>
        </pc:sldMkLst>
        <pc:spChg chg="mod">
          <ac:chgData name="Francis Mills" userId="6e72e3018860e3b9" providerId="LiveId" clId="{44DB4DD5-66F1-4C68-905A-1C8CC6DB725F}" dt="2022-07-05T20:49:46.544" v="500" actId="20577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Francis Mills" userId="6e72e3018860e3b9" providerId="LiveId" clId="{44DB4DD5-66F1-4C68-905A-1C8CC6DB725F}" dt="2022-07-05T20:52:12.250" v="591" actId="1076"/>
        <pc:sldMkLst>
          <pc:docMk/>
          <pc:sldMk cId="0" sldId="269"/>
        </pc:sldMkLst>
        <pc:spChg chg="mod">
          <ac:chgData name="Francis Mills" userId="6e72e3018860e3b9" providerId="LiveId" clId="{44DB4DD5-66F1-4C68-905A-1C8CC6DB725F}" dt="2022-07-05T20:52:12.250" v="591" actId="1076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Francis Mills" userId="6e72e3018860e3b9" providerId="LiveId" clId="{44DB4DD5-66F1-4C68-905A-1C8CC6DB725F}" dt="2022-07-05T20:52:54.343" v="605" actId="113"/>
        <pc:sldMkLst>
          <pc:docMk/>
          <pc:sldMk cId="0" sldId="270"/>
        </pc:sldMkLst>
        <pc:spChg chg="mod">
          <ac:chgData name="Francis Mills" userId="6e72e3018860e3b9" providerId="LiveId" clId="{44DB4DD5-66F1-4C68-905A-1C8CC6DB725F}" dt="2022-07-05T20:52:54.343" v="605" actId="113"/>
          <ac:spMkLst>
            <pc:docMk/>
            <pc:sldMk cId="0" sldId="270"/>
            <ac:spMk id="3" creationId="{00000000-0000-0000-0000-000000000000}"/>
          </ac:spMkLst>
        </pc:spChg>
      </pc:sldChg>
      <pc:sldChg chg="modSp mod">
        <pc:chgData name="Francis Mills" userId="6e72e3018860e3b9" providerId="LiveId" clId="{44DB4DD5-66F1-4C68-905A-1C8CC6DB725F}" dt="2022-07-05T20:58:21.884" v="861" actId="13926"/>
        <pc:sldMkLst>
          <pc:docMk/>
          <pc:sldMk cId="0" sldId="271"/>
        </pc:sldMkLst>
        <pc:spChg chg="mod">
          <ac:chgData name="Francis Mills" userId="6e72e3018860e3b9" providerId="LiveId" clId="{44DB4DD5-66F1-4C68-905A-1C8CC6DB725F}" dt="2022-07-05T20:58:21.884" v="861" actId="13926"/>
          <ac:spMkLst>
            <pc:docMk/>
            <pc:sldMk cId="0" sldId="271"/>
            <ac:spMk id="3" creationId="{00000000-0000-0000-0000-000000000000}"/>
          </ac:spMkLst>
        </pc:spChg>
      </pc:sldChg>
      <pc:sldChg chg="modSp mod">
        <pc:chgData name="Francis Mills" userId="6e72e3018860e3b9" providerId="LiveId" clId="{44DB4DD5-66F1-4C68-905A-1C8CC6DB725F}" dt="2022-07-05T20:55:59.257" v="713" actId="20577"/>
        <pc:sldMkLst>
          <pc:docMk/>
          <pc:sldMk cId="0" sldId="272"/>
        </pc:sldMkLst>
        <pc:spChg chg="mod">
          <ac:chgData name="Francis Mills" userId="6e72e3018860e3b9" providerId="LiveId" clId="{44DB4DD5-66F1-4C68-905A-1C8CC6DB725F}" dt="2022-07-05T20:55:59.257" v="713" actId="20577"/>
          <ac:spMkLst>
            <pc:docMk/>
            <pc:sldMk cId="0" sldId="272"/>
            <ac:spMk id="4" creationId="{00000000-0000-0000-0000-000000000000}"/>
          </ac:spMkLst>
        </pc:spChg>
      </pc:sldChg>
      <pc:sldChg chg="modSp new mod">
        <pc:chgData name="Francis Mills" userId="6e72e3018860e3b9" providerId="LiveId" clId="{44DB4DD5-66F1-4C68-905A-1C8CC6DB725F}" dt="2022-07-05T20:45:14.969" v="218" actId="20577"/>
        <pc:sldMkLst>
          <pc:docMk/>
          <pc:sldMk cId="3855275740" sldId="274"/>
        </pc:sldMkLst>
        <pc:spChg chg="mod">
          <ac:chgData name="Francis Mills" userId="6e72e3018860e3b9" providerId="LiveId" clId="{44DB4DD5-66F1-4C68-905A-1C8CC6DB725F}" dt="2022-07-05T20:43:34.023" v="20" actId="20577"/>
          <ac:spMkLst>
            <pc:docMk/>
            <pc:sldMk cId="3855275740" sldId="274"/>
            <ac:spMk id="2" creationId="{7C065153-4DC0-C618-A38C-A6C1265267F6}"/>
          </ac:spMkLst>
        </pc:spChg>
        <pc:spChg chg="mod">
          <ac:chgData name="Francis Mills" userId="6e72e3018860e3b9" providerId="LiveId" clId="{44DB4DD5-66F1-4C68-905A-1C8CC6DB725F}" dt="2022-07-05T20:45:14.969" v="218" actId="20577"/>
          <ac:spMkLst>
            <pc:docMk/>
            <pc:sldMk cId="3855275740" sldId="274"/>
            <ac:spMk id="3" creationId="{35C43361-EC17-03BB-1527-B66439F9C2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7548E-C85F-4186-A67B-B9CA83CE6532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FE6B-6CF2-4BFD-B386-81BCCC84E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fld id="{B10E75A7-B0F9-5642-96AB-06237E68FE0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9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2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4231-97FC-4B4E-B359-7B65607A7461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A0F-63E7-4E29-845B-47C44BDD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4231-97FC-4B4E-B359-7B65607A7461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A0F-63E7-4E29-845B-47C44BDD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4231-97FC-4B4E-B359-7B65607A7461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A0F-63E7-4E29-845B-47C44BDD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5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4231-97FC-4B4E-B359-7B65607A7461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A0F-63E7-4E29-845B-47C44BDD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4231-97FC-4B4E-B359-7B65607A7461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A0F-63E7-4E29-845B-47C44BDD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4231-97FC-4B4E-B359-7B65607A7461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A0F-63E7-4E29-845B-47C44BDD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4231-97FC-4B4E-B359-7B65607A7461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A0F-63E7-4E29-845B-47C44BDD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4231-97FC-4B4E-B359-7B65607A7461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A0F-63E7-4E29-845B-47C44BDD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4231-97FC-4B4E-B359-7B65607A7461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A0F-63E7-4E29-845B-47C44BDD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4231-97FC-4B4E-B359-7B65607A7461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A0F-63E7-4E29-845B-47C44BDD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4231-97FC-4B4E-B359-7B65607A7461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A0F-63E7-4E29-845B-47C44BDD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E4231-97FC-4B4E-B359-7B65607A7461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44A0F-63E7-4E29-845B-47C44BDD1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/>
          <a:lstStyle/>
          <a:p>
            <a:r>
              <a:rPr lang="en-GB" b="1" i="1" u="sng" dirty="0"/>
              <a:t>CASE STUDY</a:t>
            </a:r>
            <a:br>
              <a:rPr lang="en-GB" b="1" i="1" u="sng" dirty="0"/>
            </a:br>
            <a:r>
              <a:rPr lang="en-GB" b="1" i="1" u="sng" dirty="0"/>
              <a:t>Maidstone and Tunbridge Wells NHS Trust</a:t>
            </a:r>
            <a:endParaRPr lang="en-US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1"/>
                </a:solidFill>
              </a:rPr>
              <a:t>Rapid Access Point  ward,</a:t>
            </a:r>
          </a:p>
          <a:p>
            <a:r>
              <a:rPr lang="en-GB" dirty="0">
                <a:solidFill>
                  <a:schemeClr val="tx1"/>
                </a:solidFill>
              </a:rPr>
              <a:t> “in duct ” UVC air sanitisation  upgrade</a:t>
            </a:r>
          </a:p>
          <a:p>
            <a:r>
              <a:rPr lang="en-GB" dirty="0">
                <a:solidFill>
                  <a:schemeClr val="tx1"/>
                </a:solidFill>
              </a:rPr>
              <a:t>2021.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MidthermUV Logo_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32656"/>
            <a:ext cx="2808312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224136"/>
          </a:xfrm>
        </p:spPr>
        <p:txBody>
          <a:bodyPr/>
          <a:lstStyle/>
          <a:p>
            <a:r>
              <a:rPr lang="en-GB" b="1" i="1" u="sng" dirty="0"/>
              <a:t>KEY RESULT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780928"/>
            <a:ext cx="7571184" cy="3345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       </a:t>
            </a:r>
            <a:r>
              <a:rPr lang="en-GB" sz="4800" b="1" dirty="0"/>
              <a:t>80 </a:t>
            </a:r>
            <a:r>
              <a:rPr lang="en-GB" sz="6000" dirty="0"/>
              <a:t>% reduction in                                                                                                                        airborne pathogens.</a:t>
            </a:r>
          </a:p>
        </p:txBody>
      </p:sp>
      <p:pic>
        <p:nvPicPr>
          <p:cNvPr id="4" name="Picture 3" descr="MidthermUV Logo_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32656"/>
            <a:ext cx="2808312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 71">
            <a:extLst>
              <a:ext uri="{FF2B5EF4-FFF2-40B4-BE49-F238E27FC236}">
                <a16:creationId xmlns:a16="http://schemas.microsoft.com/office/drawing/2014/main" id="{2E038056-F443-FB48-BB05-8F93CFCE7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40" y="2357469"/>
            <a:ext cx="2771996" cy="3773472"/>
          </a:xfrm>
          <a:custGeom>
            <a:avLst/>
            <a:gdLst>
              <a:gd name="T0" fmla="*/ 5379 w 5816"/>
              <a:gd name="T1" fmla="*/ 5501 h 5938"/>
              <a:gd name="T2" fmla="*/ 5379 w 5816"/>
              <a:gd name="T3" fmla="*/ 5501 h 5938"/>
              <a:gd name="T4" fmla="*/ 2112 w 5816"/>
              <a:gd name="T5" fmla="*/ 3763 h 5938"/>
              <a:gd name="T6" fmla="*/ 436 w 5816"/>
              <a:gd name="T7" fmla="*/ 436 h 5938"/>
              <a:gd name="T8" fmla="*/ 3703 w 5816"/>
              <a:gd name="T9" fmla="*/ 2172 h 5938"/>
              <a:gd name="T10" fmla="*/ 5379 w 5816"/>
              <a:gd name="T11" fmla="*/ 5501 h 5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16" h="5938">
                <a:moveTo>
                  <a:pt x="5379" y="5501"/>
                </a:moveTo>
                <a:lnTo>
                  <a:pt x="5379" y="5501"/>
                </a:lnTo>
                <a:cubicBezTo>
                  <a:pt x="4935" y="5937"/>
                  <a:pt x="3473" y="5164"/>
                  <a:pt x="2112" y="3763"/>
                </a:cubicBezTo>
                <a:cubicBezTo>
                  <a:pt x="750" y="2371"/>
                  <a:pt x="0" y="880"/>
                  <a:pt x="436" y="436"/>
                </a:cubicBezTo>
                <a:cubicBezTo>
                  <a:pt x="880" y="0"/>
                  <a:pt x="2342" y="773"/>
                  <a:pt x="3703" y="2172"/>
                </a:cubicBezTo>
                <a:cubicBezTo>
                  <a:pt x="5065" y="3565"/>
                  <a:pt x="5815" y="5057"/>
                  <a:pt x="5379" y="5501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135" name="Freeform 72">
            <a:extLst>
              <a:ext uri="{FF2B5EF4-FFF2-40B4-BE49-F238E27FC236}">
                <a16:creationId xmlns:a16="http://schemas.microsoft.com/office/drawing/2014/main" id="{6A9BBEF9-57DA-4F48-AFC8-4723F45EC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818" y="2396688"/>
            <a:ext cx="2830841" cy="3695033"/>
          </a:xfrm>
          <a:custGeom>
            <a:avLst/>
            <a:gdLst>
              <a:gd name="T0" fmla="*/ 5501 w 5938"/>
              <a:gd name="T1" fmla="*/ 436 h 5815"/>
              <a:gd name="T2" fmla="*/ 5501 w 5938"/>
              <a:gd name="T3" fmla="*/ 436 h 5815"/>
              <a:gd name="T4" fmla="*/ 3764 w 5938"/>
              <a:gd name="T5" fmla="*/ 3702 h 5815"/>
              <a:gd name="T6" fmla="*/ 436 w 5938"/>
              <a:gd name="T7" fmla="*/ 5378 h 5815"/>
              <a:gd name="T8" fmla="*/ 2173 w 5938"/>
              <a:gd name="T9" fmla="*/ 2111 h 5815"/>
              <a:gd name="T10" fmla="*/ 5501 w 5938"/>
              <a:gd name="T11" fmla="*/ 436 h 5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38" h="5815">
                <a:moveTo>
                  <a:pt x="5501" y="436"/>
                </a:moveTo>
                <a:lnTo>
                  <a:pt x="5501" y="436"/>
                </a:lnTo>
                <a:cubicBezTo>
                  <a:pt x="5937" y="880"/>
                  <a:pt x="5164" y="2341"/>
                  <a:pt x="3764" y="3702"/>
                </a:cubicBezTo>
                <a:cubicBezTo>
                  <a:pt x="2372" y="5065"/>
                  <a:pt x="880" y="5814"/>
                  <a:pt x="436" y="5378"/>
                </a:cubicBezTo>
                <a:cubicBezTo>
                  <a:pt x="0" y="4934"/>
                  <a:pt x="773" y="3473"/>
                  <a:pt x="2173" y="2111"/>
                </a:cubicBezTo>
                <a:cubicBezTo>
                  <a:pt x="3565" y="750"/>
                  <a:pt x="5057" y="0"/>
                  <a:pt x="5501" y="436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136" name="Freeform 73">
            <a:extLst>
              <a:ext uri="{FF2B5EF4-FFF2-40B4-BE49-F238E27FC236}">
                <a16:creationId xmlns:a16="http://schemas.microsoft.com/office/drawing/2014/main" id="{142BAE2C-EBF1-E843-88B2-1384DAE35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875" y="2674025"/>
            <a:ext cx="2622784" cy="3417696"/>
          </a:xfrm>
          <a:custGeom>
            <a:avLst/>
            <a:gdLst>
              <a:gd name="T0" fmla="*/ 5065 w 5502"/>
              <a:gd name="T1" fmla="*/ 0 h 5379"/>
              <a:gd name="T2" fmla="*/ 5065 w 5502"/>
              <a:gd name="T3" fmla="*/ 0 h 5379"/>
              <a:gd name="T4" fmla="*/ 3328 w 5502"/>
              <a:gd name="T5" fmla="*/ 3266 h 5379"/>
              <a:gd name="T6" fmla="*/ 0 w 5502"/>
              <a:gd name="T7" fmla="*/ 4942 h 5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02" h="5379">
                <a:moveTo>
                  <a:pt x="5065" y="0"/>
                </a:moveTo>
                <a:lnTo>
                  <a:pt x="5065" y="0"/>
                </a:lnTo>
                <a:cubicBezTo>
                  <a:pt x="5501" y="444"/>
                  <a:pt x="4728" y="1905"/>
                  <a:pt x="3328" y="3266"/>
                </a:cubicBezTo>
                <a:cubicBezTo>
                  <a:pt x="1936" y="4629"/>
                  <a:pt x="444" y="5378"/>
                  <a:pt x="0" y="4942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405" tIns="19202" rIns="38405" bIns="19202"/>
          <a:lstStyle/>
          <a:p>
            <a:endParaRPr lang="es-MX"/>
          </a:p>
        </p:txBody>
      </p:sp>
      <p:sp>
        <p:nvSpPr>
          <p:cNvPr id="137" name="Freeform 74">
            <a:extLst>
              <a:ext uri="{FF2B5EF4-FFF2-40B4-BE49-F238E27FC236}">
                <a16:creationId xmlns:a16="http://schemas.microsoft.com/office/drawing/2014/main" id="{0EAF3357-1B45-E142-8683-C9CCFC2AC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40" y="2634806"/>
            <a:ext cx="2563940" cy="3496135"/>
          </a:xfrm>
          <a:custGeom>
            <a:avLst/>
            <a:gdLst>
              <a:gd name="T0" fmla="*/ 5379 w 5380"/>
              <a:gd name="T1" fmla="*/ 5065 h 5502"/>
              <a:gd name="T2" fmla="*/ 5379 w 5380"/>
              <a:gd name="T3" fmla="*/ 5065 h 5502"/>
              <a:gd name="T4" fmla="*/ 2112 w 5380"/>
              <a:gd name="T5" fmla="*/ 3327 h 5502"/>
              <a:gd name="T6" fmla="*/ 436 w 5380"/>
              <a:gd name="T7" fmla="*/ 0 h 5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80" h="5502">
                <a:moveTo>
                  <a:pt x="5379" y="5065"/>
                </a:moveTo>
                <a:lnTo>
                  <a:pt x="5379" y="5065"/>
                </a:lnTo>
                <a:cubicBezTo>
                  <a:pt x="4935" y="5501"/>
                  <a:pt x="3473" y="4728"/>
                  <a:pt x="2112" y="3327"/>
                </a:cubicBezTo>
                <a:cubicBezTo>
                  <a:pt x="750" y="1935"/>
                  <a:pt x="0" y="444"/>
                  <a:pt x="436" y="0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405" tIns="19202" rIns="38405" bIns="19202"/>
          <a:lstStyle/>
          <a:p>
            <a:endParaRPr lang="es-MX"/>
          </a:p>
        </p:txBody>
      </p:sp>
      <p:sp>
        <p:nvSpPr>
          <p:cNvPr id="138" name="Freeform 231">
            <a:extLst>
              <a:ext uri="{FF2B5EF4-FFF2-40B4-BE49-F238E27FC236}">
                <a16:creationId xmlns:a16="http://schemas.microsoft.com/office/drawing/2014/main" id="{056B8B36-3FBB-2541-BFE4-892E1451A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698" y="2321050"/>
            <a:ext cx="731485" cy="714356"/>
          </a:xfrm>
          <a:custGeom>
            <a:avLst/>
            <a:gdLst>
              <a:gd name="T0" fmla="*/ 1117 w 1118"/>
              <a:gd name="T1" fmla="*/ 558 h 1125"/>
              <a:gd name="T2" fmla="*/ 1117 w 1118"/>
              <a:gd name="T3" fmla="*/ 558 h 1125"/>
              <a:gd name="T4" fmla="*/ 559 w 1118"/>
              <a:gd name="T5" fmla="*/ 1124 h 1125"/>
              <a:gd name="T6" fmla="*/ 0 w 1118"/>
              <a:gd name="T7" fmla="*/ 558 h 1125"/>
              <a:gd name="T8" fmla="*/ 559 w 1118"/>
              <a:gd name="T9" fmla="*/ 0 h 1125"/>
              <a:gd name="T10" fmla="*/ 1117 w 1118"/>
              <a:gd name="T11" fmla="*/ 55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8" h="1125">
                <a:moveTo>
                  <a:pt x="1117" y="558"/>
                </a:moveTo>
                <a:lnTo>
                  <a:pt x="1117" y="558"/>
                </a:lnTo>
                <a:cubicBezTo>
                  <a:pt x="1117" y="872"/>
                  <a:pt x="865" y="1124"/>
                  <a:pt x="559" y="1124"/>
                </a:cubicBezTo>
                <a:cubicBezTo>
                  <a:pt x="245" y="1124"/>
                  <a:pt x="0" y="872"/>
                  <a:pt x="0" y="558"/>
                </a:cubicBezTo>
                <a:cubicBezTo>
                  <a:pt x="0" y="252"/>
                  <a:pt x="245" y="0"/>
                  <a:pt x="559" y="0"/>
                </a:cubicBezTo>
                <a:cubicBezTo>
                  <a:pt x="865" y="0"/>
                  <a:pt x="1117" y="252"/>
                  <a:pt x="1117" y="55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r>
              <a:rPr lang="es-MX" dirty="0">
                <a:solidFill>
                  <a:srgbClr val="000000"/>
                </a:solidFill>
              </a:rPr>
              <a:t>tCO</a:t>
            </a:r>
            <a:r>
              <a:rPr lang="es-MX" baseline="-25000" dirty="0">
                <a:solidFill>
                  <a:srgbClr val="000000"/>
                </a:solidFill>
              </a:rPr>
              <a:t>2</a:t>
            </a:r>
            <a:r>
              <a:rPr lang="es-MX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9" name="Freeform 232">
            <a:extLst>
              <a:ext uri="{FF2B5EF4-FFF2-40B4-BE49-F238E27FC236}">
                <a16:creationId xmlns:a16="http://schemas.microsoft.com/office/drawing/2014/main" id="{E1BE0932-15BC-B445-9637-5FD7C6791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698" y="5464210"/>
            <a:ext cx="731485" cy="711553"/>
          </a:xfrm>
          <a:custGeom>
            <a:avLst/>
            <a:gdLst>
              <a:gd name="T0" fmla="*/ 1117 w 1118"/>
              <a:gd name="T1" fmla="*/ 559 h 1118"/>
              <a:gd name="T2" fmla="*/ 1117 w 1118"/>
              <a:gd name="T3" fmla="*/ 559 h 1118"/>
              <a:gd name="T4" fmla="*/ 559 w 1118"/>
              <a:gd name="T5" fmla="*/ 1117 h 1118"/>
              <a:gd name="T6" fmla="*/ 0 w 1118"/>
              <a:gd name="T7" fmla="*/ 559 h 1118"/>
              <a:gd name="T8" fmla="*/ 559 w 1118"/>
              <a:gd name="T9" fmla="*/ 0 h 1118"/>
              <a:gd name="T10" fmla="*/ 1117 w 1118"/>
              <a:gd name="T11" fmla="*/ 55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8" h="1118">
                <a:moveTo>
                  <a:pt x="1117" y="559"/>
                </a:moveTo>
                <a:lnTo>
                  <a:pt x="1117" y="559"/>
                </a:lnTo>
                <a:cubicBezTo>
                  <a:pt x="1117" y="865"/>
                  <a:pt x="865" y="1117"/>
                  <a:pt x="559" y="1117"/>
                </a:cubicBezTo>
                <a:cubicBezTo>
                  <a:pt x="245" y="1117"/>
                  <a:pt x="0" y="865"/>
                  <a:pt x="0" y="559"/>
                </a:cubicBezTo>
                <a:cubicBezTo>
                  <a:pt x="0" y="253"/>
                  <a:pt x="245" y="0"/>
                  <a:pt x="559" y="0"/>
                </a:cubicBezTo>
                <a:cubicBezTo>
                  <a:pt x="865" y="0"/>
                  <a:pt x="1117" y="253"/>
                  <a:pt x="1117" y="559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140" name="Freeform 233">
            <a:extLst>
              <a:ext uri="{FF2B5EF4-FFF2-40B4-BE49-F238E27FC236}">
                <a16:creationId xmlns:a16="http://schemas.microsoft.com/office/drawing/2014/main" id="{A68FBA94-EDDF-AA4F-BD1E-7AC097A2E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313" y="2323815"/>
            <a:ext cx="533804" cy="714356"/>
          </a:xfrm>
          <a:custGeom>
            <a:avLst/>
            <a:gdLst>
              <a:gd name="T0" fmla="*/ 1118 w 1119"/>
              <a:gd name="T1" fmla="*/ 558 h 1125"/>
              <a:gd name="T2" fmla="*/ 1118 w 1119"/>
              <a:gd name="T3" fmla="*/ 558 h 1125"/>
              <a:gd name="T4" fmla="*/ 559 w 1119"/>
              <a:gd name="T5" fmla="*/ 1124 h 1125"/>
              <a:gd name="T6" fmla="*/ 0 w 1119"/>
              <a:gd name="T7" fmla="*/ 558 h 1125"/>
              <a:gd name="T8" fmla="*/ 559 w 1119"/>
              <a:gd name="T9" fmla="*/ 0 h 1125"/>
              <a:gd name="T10" fmla="*/ 1118 w 1119"/>
              <a:gd name="T11" fmla="*/ 55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9" h="1125">
                <a:moveTo>
                  <a:pt x="1118" y="558"/>
                </a:moveTo>
                <a:lnTo>
                  <a:pt x="1118" y="558"/>
                </a:lnTo>
                <a:cubicBezTo>
                  <a:pt x="1118" y="872"/>
                  <a:pt x="873" y="1124"/>
                  <a:pt x="559" y="1124"/>
                </a:cubicBezTo>
                <a:cubicBezTo>
                  <a:pt x="253" y="1124"/>
                  <a:pt x="0" y="872"/>
                  <a:pt x="0" y="558"/>
                </a:cubicBezTo>
                <a:cubicBezTo>
                  <a:pt x="0" y="252"/>
                  <a:pt x="253" y="0"/>
                  <a:pt x="559" y="0"/>
                </a:cubicBezTo>
                <a:cubicBezTo>
                  <a:pt x="873" y="0"/>
                  <a:pt x="1118" y="252"/>
                  <a:pt x="1118" y="55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141" name="Freeform 234">
            <a:extLst>
              <a:ext uri="{FF2B5EF4-FFF2-40B4-BE49-F238E27FC236}">
                <a16:creationId xmlns:a16="http://schemas.microsoft.com/office/drawing/2014/main" id="{03052ED3-F571-3746-8411-398302A99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5535769"/>
            <a:ext cx="701456" cy="711553"/>
          </a:xfrm>
          <a:custGeom>
            <a:avLst/>
            <a:gdLst>
              <a:gd name="T0" fmla="*/ 1118 w 1119"/>
              <a:gd name="T1" fmla="*/ 559 h 1118"/>
              <a:gd name="T2" fmla="*/ 1118 w 1119"/>
              <a:gd name="T3" fmla="*/ 559 h 1118"/>
              <a:gd name="T4" fmla="*/ 559 w 1119"/>
              <a:gd name="T5" fmla="*/ 1117 h 1118"/>
              <a:gd name="T6" fmla="*/ 0 w 1119"/>
              <a:gd name="T7" fmla="*/ 559 h 1118"/>
              <a:gd name="T8" fmla="*/ 559 w 1119"/>
              <a:gd name="T9" fmla="*/ 0 h 1118"/>
              <a:gd name="T10" fmla="*/ 1118 w 1119"/>
              <a:gd name="T11" fmla="*/ 55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9" h="1118">
                <a:moveTo>
                  <a:pt x="1118" y="559"/>
                </a:moveTo>
                <a:lnTo>
                  <a:pt x="1118" y="559"/>
                </a:lnTo>
                <a:cubicBezTo>
                  <a:pt x="1118" y="865"/>
                  <a:pt x="873" y="1117"/>
                  <a:pt x="559" y="1117"/>
                </a:cubicBezTo>
                <a:cubicBezTo>
                  <a:pt x="253" y="1117"/>
                  <a:pt x="0" y="865"/>
                  <a:pt x="0" y="559"/>
                </a:cubicBezTo>
                <a:cubicBezTo>
                  <a:pt x="0" y="253"/>
                  <a:pt x="253" y="0"/>
                  <a:pt x="559" y="0"/>
                </a:cubicBezTo>
                <a:cubicBezTo>
                  <a:pt x="873" y="0"/>
                  <a:pt x="1118" y="253"/>
                  <a:pt x="1118" y="55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r>
              <a:rPr lang="es-MX" dirty="0"/>
              <a:t>    </a:t>
            </a:r>
            <a:r>
              <a:rPr lang="es-MX" sz="2000" dirty="0">
                <a:solidFill>
                  <a:srgbClr val="000000"/>
                </a:solidFill>
              </a:rPr>
              <a:t>£</a:t>
            </a:r>
          </a:p>
        </p:txBody>
      </p:sp>
      <p:grpSp>
        <p:nvGrpSpPr>
          <p:cNvPr id="2" name="Grupo 150">
            <a:extLst>
              <a:ext uri="{FF2B5EF4-FFF2-40B4-BE49-F238E27FC236}">
                <a16:creationId xmlns:a16="http://schemas.microsoft.com/office/drawing/2014/main" id="{926EC765-2DBF-714A-99F3-1763F84E70E8}"/>
              </a:ext>
            </a:extLst>
          </p:cNvPr>
          <p:cNvGrpSpPr/>
          <p:nvPr/>
        </p:nvGrpSpPr>
        <p:grpSpPr>
          <a:xfrm>
            <a:off x="1000876" y="255734"/>
            <a:ext cx="7142248" cy="1080671"/>
            <a:chOff x="2668308" y="861425"/>
            <a:chExt cx="19041035" cy="2161342"/>
          </a:xfrm>
        </p:grpSpPr>
        <p:sp>
          <p:nvSpPr>
            <p:cNvPr id="152" name="CuadroTexto 151">
              <a:extLst>
                <a:ext uri="{FF2B5EF4-FFF2-40B4-BE49-F238E27FC236}">
                  <a16:creationId xmlns:a16="http://schemas.microsoft.com/office/drawing/2014/main" id="{C80D8F76-89FB-BD47-A0F3-574F49697CAB}"/>
                </a:ext>
              </a:extLst>
            </p:cNvPr>
            <p:cNvSpPr txBox="1"/>
            <p:nvPr/>
          </p:nvSpPr>
          <p:spPr>
            <a:xfrm>
              <a:off x="7551593" y="861425"/>
              <a:ext cx="927448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400" b="1" dirty="0">
                  <a:solidFill>
                    <a:srgbClr val="000000"/>
                  </a:solidFill>
                  <a:latin typeface="Lato"/>
                  <a:ea typeface="Lato Heavy" charset="0"/>
                  <a:cs typeface="Lato Heavy" charset="0"/>
                </a:rPr>
                <a:t>Benefits of UVC</a:t>
              </a:r>
              <a:endParaRPr lang="en-US" sz="3400" b="1" dirty="0">
                <a:solidFill>
                  <a:srgbClr val="000000"/>
                </a:solidFill>
                <a:latin typeface="Lato"/>
                <a:ea typeface="Lato Heavy" charset="0"/>
                <a:cs typeface="Lato Heavy" charset="0"/>
              </a:endParaRPr>
            </a:p>
          </p:txBody>
        </p:sp>
        <p:sp>
          <p:nvSpPr>
            <p:cNvPr id="153" name="CuadroTexto 152">
              <a:extLst>
                <a:ext uri="{FF2B5EF4-FFF2-40B4-BE49-F238E27FC236}">
                  <a16:creationId xmlns:a16="http://schemas.microsoft.com/office/drawing/2014/main" id="{3D0AE5F8-C17A-D442-8CF1-45E0DDC6505D}"/>
                </a:ext>
              </a:extLst>
            </p:cNvPr>
            <p:cNvSpPr txBox="1"/>
            <p:nvPr/>
          </p:nvSpPr>
          <p:spPr>
            <a:xfrm>
              <a:off x="2668308" y="2222547"/>
              <a:ext cx="19041035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0000"/>
                  </a:solidFill>
                  <a:latin typeface="Lato"/>
                  <a:ea typeface="Lato Light" panose="020F0502020204030203" pitchFamily="34" charset="0"/>
                  <a:cs typeface="Lato Light" panose="020F0502020204030203" pitchFamily="34" charset="0"/>
                </a:rPr>
                <a:t>By installing UVC many benefits accrue</a:t>
              </a:r>
              <a:endParaRPr lang="en-US" sz="2000" b="1" dirty="0">
                <a:solidFill>
                  <a:srgbClr val="000000"/>
                </a:solidFill>
                <a:latin typeface="Lato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4" name="Grupo 173">
            <a:extLst>
              <a:ext uri="{FF2B5EF4-FFF2-40B4-BE49-F238E27FC236}">
                <a16:creationId xmlns:a16="http://schemas.microsoft.com/office/drawing/2014/main" id="{9650F5DB-0A03-914A-AE5D-E83AC1701648}"/>
              </a:ext>
            </a:extLst>
          </p:cNvPr>
          <p:cNvGrpSpPr/>
          <p:nvPr/>
        </p:nvGrpSpPr>
        <p:grpSpPr>
          <a:xfrm>
            <a:off x="6012160" y="2204865"/>
            <a:ext cx="2586554" cy="1200329"/>
            <a:chOff x="4247967" y="10711881"/>
            <a:chExt cx="5287249" cy="2400656"/>
          </a:xfrm>
        </p:grpSpPr>
        <p:sp>
          <p:nvSpPr>
            <p:cNvPr id="175" name="CuadroTexto 395">
              <a:extLst>
                <a:ext uri="{FF2B5EF4-FFF2-40B4-BE49-F238E27FC236}">
                  <a16:creationId xmlns:a16="http://schemas.microsoft.com/office/drawing/2014/main" id="{40EA7A36-53FB-7448-8CFE-7E2B84FEBD69}"/>
                </a:ext>
              </a:extLst>
            </p:cNvPr>
            <p:cNvSpPr txBox="1"/>
            <p:nvPr/>
          </p:nvSpPr>
          <p:spPr>
            <a:xfrm flipH="1">
              <a:off x="5131127" y="10711881"/>
              <a:ext cx="4404089" cy="2400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Reduced  carbon emissions help meet Nett zero targets.</a:t>
              </a:r>
              <a:endParaRPr lang="en-US" b="1" dirty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76" name="Rectangle 40">
              <a:extLst>
                <a:ext uri="{FF2B5EF4-FFF2-40B4-BE49-F238E27FC236}">
                  <a16:creationId xmlns:a16="http://schemas.microsoft.com/office/drawing/2014/main" id="{56B8CA3E-1995-2844-88DF-5B355421E51A}"/>
                </a:ext>
              </a:extLst>
            </p:cNvPr>
            <p:cNvSpPr/>
            <p:nvPr/>
          </p:nvSpPr>
          <p:spPr>
            <a:xfrm>
              <a:off x="4247967" y="12103726"/>
              <a:ext cx="4236803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.</a:t>
              </a:r>
            </a:p>
          </p:txBody>
        </p:sp>
      </p:grpSp>
      <p:grpSp>
        <p:nvGrpSpPr>
          <p:cNvPr id="5" name="Grupo 176">
            <a:extLst>
              <a:ext uri="{FF2B5EF4-FFF2-40B4-BE49-F238E27FC236}">
                <a16:creationId xmlns:a16="http://schemas.microsoft.com/office/drawing/2014/main" id="{FF3B9EF2-BA25-5D4B-9F4C-62A1434CBE3D}"/>
              </a:ext>
            </a:extLst>
          </p:cNvPr>
          <p:cNvGrpSpPr/>
          <p:nvPr/>
        </p:nvGrpSpPr>
        <p:grpSpPr>
          <a:xfrm>
            <a:off x="6255766" y="5035813"/>
            <a:ext cx="2132658" cy="1273507"/>
            <a:chOff x="4247967" y="9822643"/>
            <a:chExt cx="4236804" cy="3508652"/>
          </a:xfrm>
        </p:grpSpPr>
        <p:sp>
          <p:nvSpPr>
            <p:cNvPr id="178" name="CuadroTexto 395">
              <a:extLst>
                <a:ext uri="{FF2B5EF4-FFF2-40B4-BE49-F238E27FC236}">
                  <a16:creationId xmlns:a16="http://schemas.microsoft.com/office/drawing/2014/main" id="{D5A05F18-13F2-8A45-BE3A-A15072A9D246}"/>
                </a:ext>
              </a:extLst>
            </p:cNvPr>
            <p:cNvSpPr txBox="1"/>
            <p:nvPr/>
          </p:nvSpPr>
          <p:spPr>
            <a:xfrm flipH="1">
              <a:off x="4263265" y="10711881"/>
              <a:ext cx="23826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79" name="Rectangle 40">
              <a:extLst>
                <a:ext uri="{FF2B5EF4-FFF2-40B4-BE49-F238E27FC236}">
                  <a16:creationId xmlns:a16="http://schemas.microsoft.com/office/drawing/2014/main" id="{FE2740A3-D3D1-F643-B07A-06D6F463271A}"/>
                </a:ext>
              </a:extLst>
            </p:cNvPr>
            <p:cNvSpPr/>
            <p:nvPr/>
          </p:nvSpPr>
          <p:spPr>
            <a:xfrm>
              <a:off x="4247967" y="9822643"/>
              <a:ext cx="4236804" cy="3508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Lato"/>
                  <a:ea typeface="Lato Light" panose="020F0502020204030203" pitchFamily="34" charset="0"/>
                  <a:cs typeface="Lato Light" panose="020F0502020204030203" pitchFamily="34" charset="0"/>
                </a:rPr>
                <a:t>Improves IAQ through better ”ventilation effects”.</a:t>
              </a:r>
            </a:p>
          </p:txBody>
        </p:sp>
      </p:grpSp>
      <p:grpSp>
        <p:nvGrpSpPr>
          <p:cNvPr id="6" name="Grupo 179">
            <a:extLst>
              <a:ext uri="{FF2B5EF4-FFF2-40B4-BE49-F238E27FC236}">
                <a16:creationId xmlns:a16="http://schemas.microsoft.com/office/drawing/2014/main" id="{A8F6237A-50C2-464B-AD17-0FF74D6CB815}"/>
              </a:ext>
            </a:extLst>
          </p:cNvPr>
          <p:cNvGrpSpPr/>
          <p:nvPr/>
        </p:nvGrpSpPr>
        <p:grpSpPr>
          <a:xfrm>
            <a:off x="971600" y="2320422"/>
            <a:ext cx="1832784" cy="1107996"/>
            <a:chOff x="3161808" y="1952891"/>
            <a:chExt cx="5338261" cy="2215992"/>
          </a:xfrm>
        </p:grpSpPr>
        <p:sp>
          <p:nvSpPr>
            <p:cNvPr id="181" name="CuadroTexto 395">
              <a:extLst>
                <a:ext uri="{FF2B5EF4-FFF2-40B4-BE49-F238E27FC236}">
                  <a16:creationId xmlns:a16="http://schemas.microsoft.com/office/drawing/2014/main" id="{ACD36A32-AA53-5242-963D-4268E80155A3}"/>
                </a:ext>
              </a:extLst>
            </p:cNvPr>
            <p:cNvSpPr txBox="1"/>
            <p:nvPr/>
          </p:nvSpPr>
          <p:spPr>
            <a:xfrm flipH="1">
              <a:off x="3161808" y="1952891"/>
              <a:ext cx="4614152" cy="221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Reduced airborne pathogens</a:t>
              </a:r>
            </a:p>
            <a:p>
              <a:pPr algn="r"/>
              <a:endParaRPr lang="en-US" sz="1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82" name="Rectangle 40">
              <a:extLst>
                <a:ext uri="{FF2B5EF4-FFF2-40B4-BE49-F238E27FC236}">
                  <a16:creationId xmlns:a16="http://schemas.microsoft.com/office/drawing/2014/main" id="{DB253B4B-A71D-EB4A-BD59-B5C7A58B2862}"/>
                </a:ext>
              </a:extLst>
            </p:cNvPr>
            <p:cNvSpPr/>
            <p:nvPr/>
          </p:nvSpPr>
          <p:spPr>
            <a:xfrm>
              <a:off x="4263265" y="2395893"/>
              <a:ext cx="423680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7" name="Grupo 182">
            <a:extLst>
              <a:ext uri="{FF2B5EF4-FFF2-40B4-BE49-F238E27FC236}">
                <a16:creationId xmlns:a16="http://schemas.microsoft.com/office/drawing/2014/main" id="{4F015DFE-2606-964B-A1CC-AFE44726A6A7}"/>
              </a:ext>
            </a:extLst>
          </p:cNvPr>
          <p:cNvGrpSpPr/>
          <p:nvPr/>
        </p:nvGrpSpPr>
        <p:grpSpPr>
          <a:xfrm>
            <a:off x="395536" y="4725145"/>
            <a:ext cx="2412599" cy="1631014"/>
            <a:chOff x="3144301" y="1952891"/>
            <a:chExt cx="5355768" cy="2242781"/>
          </a:xfrm>
        </p:grpSpPr>
        <p:sp>
          <p:nvSpPr>
            <p:cNvPr id="184" name="CuadroTexto 395">
              <a:extLst>
                <a:ext uri="{FF2B5EF4-FFF2-40B4-BE49-F238E27FC236}">
                  <a16:creationId xmlns:a16="http://schemas.microsoft.com/office/drawing/2014/main" id="{734068B0-BF48-5C4D-81BF-9E14530093F3}"/>
                </a:ext>
              </a:extLst>
            </p:cNvPr>
            <p:cNvSpPr txBox="1"/>
            <p:nvPr/>
          </p:nvSpPr>
          <p:spPr>
            <a:xfrm flipH="1">
              <a:off x="6106269" y="1952891"/>
              <a:ext cx="2382674" cy="888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>
                  <a:solidFill>
                    <a:srgbClr val="000000"/>
                  </a:solidFill>
                  <a:latin typeface="Lato" charset="0"/>
                  <a:ea typeface="Lato" charset="0"/>
                  <a:cs typeface="Lato" charset="0"/>
                </a:rPr>
                <a:t>Lower HCAI’s</a:t>
              </a:r>
              <a:endParaRPr lang="en-US" b="1" dirty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85" name="Rectangle 40">
              <a:extLst>
                <a:ext uri="{FF2B5EF4-FFF2-40B4-BE49-F238E27FC236}">
                  <a16:creationId xmlns:a16="http://schemas.microsoft.com/office/drawing/2014/main" id="{3D17439A-236F-D745-91D9-01E0A0DFE7B0}"/>
                </a:ext>
              </a:extLst>
            </p:cNvPr>
            <p:cNvSpPr/>
            <p:nvPr/>
          </p:nvSpPr>
          <p:spPr>
            <a:xfrm>
              <a:off x="3144301" y="2926016"/>
              <a:ext cx="5355768" cy="126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b="1" dirty="0">
                  <a:solidFill>
                    <a:srgbClr val="000000"/>
                  </a:solidFill>
                  <a:latin typeface="Lato"/>
                  <a:ea typeface="Lato Light" panose="020F0502020204030203" pitchFamily="34" charset="0"/>
                  <a:cs typeface="Lato Light" panose="020F0502020204030203" pitchFamily="34" charset="0"/>
                </a:rPr>
                <a:t>Reduced costs, £2bn achievable, healthier staff</a:t>
              </a:r>
              <a:r>
                <a:rPr lang="en-US" sz="1000" b="1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.</a:t>
              </a:r>
            </a:p>
          </p:txBody>
        </p:sp>
      </p:grpSp>
      <p:sp>
        <p:nvSpPr>
          <p:cNvPr id="186" name="Freeform 225">
            <a:extLst>
              <a:ext uri="{FF2B5EF4-FFF2-40B4-BE49-F238E27FC236}">
                <a16:creationId xmlns:a16="http://schemas.microsoft.com/office/drawing/2014/main" id="{09A87EF7-4E9B-0C4C-8199-1A643645B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354" y="2841699"/>
            <a:ext cx="1642459" cy="2194114"/>
          </a:xfrm>
          <a:custGeom>
            <a:avLst/>
            <a:gdLst>
              <a:gd name="T0" fmla="*/ 4075 w 4076"/>
              <a:gd name="T1" fmla="*/ 2042 h 4084"/>
              <a:gd name="T2" fmla="*/ 4075 w 4076"/>
              <a:gd name="T3" fmla="*/ 2042 h 4084"/>
              <a:gd name="T4" fmla="*/ 2032 w 4076"/>
              <a:gd name="T5" fmla="*/ 4083 h 4084"/>
              <a:gd name="T6" fmla="*/ 0 w 4076"/>
              <a:gd name="T7" fmla="*/ 2042 h 4084"/>
              <a:gd name="T8" fmla="*/ 2032 w 4076"/>
              <a:gd name="T9" fmla="*/ 0 h 4084"/>
              <a:gd name="T10" fmla="*/ 4075 w 4076"/>
              <a:gd name="T11" fmla="*/ 2042 h 4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6" h="4084">
                <a:moveTo>
                  <a:pt x="4075" y="2042"/>
                </a:moveTo>
                <a:lnTo>
                  <a:pt x="4075" y="2042"/>
                </a:lnTo>
                <a:cubicBezTo>
                  <a:pt x="4075" y="3171"/>
                  <a:pt x="3162" y="4083"/>
                  <a:pt x="2032" y="4083"/>
                </a:cubicBezTo>
                <a:cubicBezTo>
                  <a:pt x="913" y="4083"/>
                  <a:pt x="0" y="3171"/>
                  <a:pt x="0" y="2042"/>
                </a:cubicBezTo>
                <a:cubicBezTo>
                  <a:pt x="0" y="913"/>
                  <a:pt x="913" y="0"/>
                  <a:pt x="2032" y="0"/>
                </a:cubicBezTo>
                <a:cubicBezTo>
                  <a:pt x="3162" y="0"/>
                  <a:pt x="4075" y="913"/>
                  <a:pt x="4075" y="204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187" name="Freeform 226">
            <a:extLst>
              <a:ext uri="{FF2B5EF4-FFF2-40B4-BE49-F238E27FC236}">
                <a16:creationId xmlns:a16="http://schemas.microsoft.com/office/drawing/2014/main" id="{14E834B4-CD4B-EA45-841F-E148E7C1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448" y="3026517"/>
            <a:ext cx="1372271" cy="1824480"/>
          </a:xfrm>
          <a:custGeom>
            <a:avLst/>
            <a:gdLst>
              <a:gd name="T0" fmla="*/ 3405 w 3406"/>
              <a:gd name="T1" fmla="*/ 1698 h 3397"/>
              <a:gd name="T2" fmla="*/ 3405 w 3406"/>
              <a:gd name="T3" fmla="*/ 1698 h 3397"/>
              <a:gd name="T4" fmla="*/ 1697 w 3406"/>
              <a:gd name="T5" fmla="*/ 3396 h 3397"/>
              <a:gd name="T6" fmla="*/ 0 w 3406"/>
              <a:gd name="T7" fmla="*/ 1698 h 3397"/>
              <a:gd name="T8" fmla="*/ 1697 w 3406"/>
              <a:gd name="T9" fmla="*/ 0 h 3397"/>
              <a:gd name="T10" fmla="*/ 3405 w 3406"/>
              <a:gd name="T11" fmla="*/ 1698 h 3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06" h="3397">
                <a:moveTo>
                  <a:pt x="3405" y="1698"/>
                </a:moveTo>
                <a:lnTo>
                  <a:pt x="3405" y="1698"/>
                </a:lnTo>
                <a:cubicBezTo>
                  <a:pt x="3405" y="2637"/>
                  <a:pt x="2637" y="3396"/>
                  <a:pt x="1697" y="3396"/>
                </a:cubicBezTo>
                <a:cubicBezTo>
                  <a:pt x="768" y="3396"/>
                  <a:pt x="0" y="2637"/>
                  <a:pt x="0" y="1698"/>
                </a:cubicBezTo>
                <a:cubicBezTo>
                  <a:pt x="0" y="758"/>
                  <a:pt x="768" y="0"/>
                  <a:pt x="1697" y="0"/>
                </a:cubicBezTo>
                <a:cubicBezTo>
                  <a:pt x="2637" y="0"/>
                  <a:pt x="3405" y="758"/>
                  <a:pt x="3405" y="169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188" name="Freeform 227">
            <a:extLst>
              <a:ext uri="{FF2B5EF4-FFF2-40B4-BE49-F238E27FC236}">
                <a16:creationId xmlns:a16="http://schemas.microsoft.com/office/drawing/2014/main" id="{5C989D97-9CD3-D04D-938A-7A5998CA0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987" y="3201856"/>
            <a:ext cx="1107416" cy="1476171"/>
          </a:xfrm>
          <a:custGeom>
            <a:avLst/>
            <a:gdLst>
              <a:gd name="T0" fmla="*/ 2746 w 2747"/>
              <a:gd name="T1" fmla="*/ 1373 h 2747"/>
              <a:gd name="T2" fmla="*/ 2746 w 2747"/>
              <a:gd name="T3" fmla="*/ 1373 h 2747"/>
              <a:gd name="T4" fmla="*/ 1372 w 2747"/>
              <a:gd name="T5" fmla="*/ 2746 h 2747"/>
              <a:gd name="T6" fmla="*/ 0 w 2747"/>
              <a:gd name="T7" fmla="*/ 1373 h 2747"/>
              <a:gd name="T8" fmla="*/ 1372 w 2747"/>
              <a:gd name="T9" fmla="*/ 0 h 2747"/>
              <a:gd name="T10" fmla="*/ 2746 w 2747"/>
              <a:gd name="T11" fmla="*/ 1373 h 2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47" h="2747">
                <a:moveTo>
                  <a:pt x="2746" y="1373"/>
                </a:moveTo>
                <a:lnTo>
                  <a:pt x="2746" y="1373"/>
                </a:lnTo>
                <a:cubicBezTo>
                  <a:pt x="2746" y="2132"/>
                  <a:pt x="2131" y="2746"/>
                  <a:pt x="1372" y="2746"/>
                </a:cubicBezTo>
                <a:cubicBezTo>
                  <a:pt x="614" y="2746"/>
                  <a:pt x="0" y="2132"/>
                  <a:pt x="0" y="1373"/>
                </a:cubicBezTo>
                <a:cubicBezTo>
                  <a:pt x="0" y="614"/>
                  <a:pt x="614" y="0"/>
                  <a:pt x="1372" y="0"/>
                </a:cubicBezTo>
                <a:cubicBezTo>
                  <a:pt x="2131" y="0"/>
                  <a:pt x="2746" y="614"/>
                  <a:pt x="2746" y="1373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189" name="Freeform 228">
            <a:extLst>
              <a:ext uri="{FF2B5EF4-FFF2-40B4-BE49-F238E27FC236}">
                <a16:creationId xmlns:a16="http://schemas.microsoft.com/office/drawing/2014/main" id="{4FC17F57-9A51-3F47-86E0-77E70485C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3742" y="3413923"/>
            <a:ext cx="789234" cy="1049669"/>
          </a:xfrm>
          <a:custGeom>
            <a:avLst/>
            <a:gdLst>
              <a:gd name="T0" fmla="*/ 1959 w 1960"/>
              <a:gd name="T1" fmla="*/ 976 h 1952"/>
              <a:gd name="T2" fmla="*/ 1959 w 1960"/>
              <a:gd name="T3" fmla="*/ 976 h 1952"/>
              <a:gd name="T4" fmla="*/ 974 w 1960"/>
              <a:gd name="T5" fmla="*/ 1951 h 1952"/>
              <a:gd name="T6" fmla="*/ 0 w 1960"/>
              <a:gd name="T7" fmla="*/ 976 h 1952"/>
              <a:gd name="T8" fmla="*/ 974 w 1960"/>
              <a:gd name="T9" fmla="*/ 0 h 1952"/>
              <a:gd name="T10" fmla="*/ 1959 w 1960"/>
              <a:gd name="T11" fmla="*/ 976 h 1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0" h="1952">
                <a:moveTo>
                  <a:pt x="1959" y="976"/>
                </a:moveTo>
                <a:lnTo>
                  <a:pt x="1959" y="976"/>
                </a:lnTo>
                <a:cubicBezTo>
                  <a:pt x="1959" y="1518"/>
                  <a:pt x="1517" y="1951"/>
                  <a:pt x="974" y="1951"/>
                </a:cubicBezTo>
                <a:cubicBezTo>
                  <a:pt x="442" y="1951"/>
                  <a:pt x="0" y="1518"/>
                  <a:pt x="0" y="976"/>
                </a:cubicBezTo>
                <a:cubicBezTo>
                  <a:pt x="0" y="433"/>
                  <a:pt x="442" y="0"/>
                  <a:pt x="974" y="0"/>
                </a:cubicBezTo>
                <a:cubicBezTo>
                  <a:pt x="1517" y="0"/>
                  <a:pt x="1959" y="433"/>
                  <a:pt x="1959" y="97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r>
              <a:rPr lang="es-MX" dirty="0">
                <a:solidFill>
                  <a:srgbClr val="000000"/>
                </a:solidFill>
              </a:rPr>
              <a:t>  </a:t>
            </a:r>
            <a:r>
              <a:rPr lang="es-MX" sz="3400" dirty="0" err="1">
                <a:solidFill>
                  <a:srgbClr val="000000"/>
                </a:solidFill>
                <a:latin typeface="Corbel" pitchFamily="34" charset="0"/>
              </a:rPr>
              <a:t>uvc</a:t>
            </a:r>
            <a:endParaRPr lang="es-MX" sz="3400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190" name="Freeform 229">
            <a:extLst>
              <a:ext uri="{FF2B5EF4-FFF2-40B4-BE49-F238E27FC236}">
                <a16:creationId xmlns:a16="http://schemas.microsoft.com/office/drawing/2014/main" id="{62BE35B5-B59E-AC4E-8C7D-616237C89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308" y="4850996"/>
            <a:ext cx="906552" cy="364896"/>
          </a:xfrm>
          <a:custGeom>
            <a:avLst/>
            <a:gdLst>
              <a:gd name="T0" fmla="*/ 2249 w 2250"/>
              <a:gd name="T1" fmla="*/ 678 h 679"/>
              <a:gd name="T2" fmla="*/ 0 w 2250"/>
              <a:gd name="T3" fmla="*/ 678 h 679"/>
              <a:gd name="T4" fmla="*/ 0 w 2250"/>
              <a:gd name="T5" fmla="*/ 0 h 679"/>
              <a:gd name="T6" fmla="*/ 2249 w 2250"/>
              <a:gd name="T7" fmla="*/ 0 h 679"/>
              <a:gd name="T8" fmla="*/ 2249 w 2250"/>
              <a:gd name="T9" fmla="*/ 678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0" h="679">
                <a:moveTo>
                  <a:pt x="2249" y="678"/>
                </a:moveTo>
                <a:lnTo>
                  <a:pt x="0" y="678"/>
                </a:lnTo>
                <a:lnTo>
                  <a:pt x="0" y="0"/>
                </a:lnTo>
                <a:lnTo>
                  <a:pt x="2249" y="0"/>
                </a:lnTo>
                <a:lnTo>
                  <a:pt x="2249" y="67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191" name="Freeform 230">
            <a:extLst>
              <a:ext uri="{FF2B5EF4-FFF2-40B4-BE49-F238E27FC236}">
                <a16:creationId xmlns:a16="http://schemas.microsoft.com/office/drawing/2014/main" id="{6A56D26A-5BA5-3A48-8787-B9147BAEC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308" y="5331996"/>
            <a:ext cx="906552" cy="151645"/>
          </a:xfrm>
          <a:custGeom>
            <a:avLst/>
            <a:gdLst>
              <a:gd name="T0" fmla="*/ 2104 w 2250"/>
              <a:gd name="T1" fmla="*/ 280 h 281"/>
              <a:gd name="T2" fmla="*/ 2104 w 2250"/>
              <a:gd name="T3" fmla="*/ 280 h 281"/>
              <a:gd name="T4" fmla="*/ 145 w 2250"/>
              <a:gd name="T5" fmla="*/ 280 h 281"/>
              <a:gd name="T6" fmla="*/ 0 w 2250"/>
              <a:gd name="T7" fmla="*/ 144 h 281"/>
              <a:gd name="T8" fmla="*/ 0 w 2250"/>
              <a:gd name="T9" fmla="*/ 144 h 281"/>
              <a:gd name="T10" fmla="*/ 145 w 2250"/>
              <a:gd name="T11" fmla="*/ 0 h 281"/>
              <a:gd name="T12" fmla="*/ 2104 w 2250"/>
              <a:gd name="T13" fmla="*/ 0 h 281"/>
              <a:gd name="T14" fmla="*/ 2249 w 2250"/>
              <a:gd name="T15" fmla="*/ 144 h 281"/>
              <a:gd name="T16" fmla="*/ 2249 w 2250"/>
              <a:gd name="T17" fmla="*/ 144 h 281"/>
              <a:gd name="T18" fmla="*/ 2104 w 2250"/>
              <a:gd name="T19" fmla="*/ 28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0" h="281">
                <a:moveTo>
                  <a:pt x="2104" y="280"/>
                </a:moveTo>
                <a:lnTo>
                  <a:pt x="2104" y="280"/>
                </a:lnTo>
                <a:cubicBezTo>
                  <a:pt x="145" y="280"/>
                  <a:pt x="145" y="280"/>
                  <a:pt x="145" y="280"/>
                </a:cubicBezTo>
                <a:cubicBezTo>
                  <a:pt x="63" y="280"/>
                  <a:pt x="0" y="216"/>
                  <a:pt x="0" y="144"/>
                </a:cubicBezTo>
                <a:lnTo>
                  <a:pt x="0" y="144"/>
                </a:lnTo>
                <a:cubicBezTo>
                  <a:pt x="0" y="63"/>
                  <a:pt x="63" y="0"/>
                  <a:pt x="145" y="0"/>
                </a:cubicBezTo>
                <a:cubicBezTo>
                  <a:pt x="2104" y="0"/>
                  <a:pt x="2104" y="0"/>
                  <a:pt x="2104" y="0"/>
                </a:cubicBezTo>
                <a:cubicBezTo>
                  <a:pt x="2186" y="0"/>
                  <a:pt x="2249" y="63"/>
                  <a:pt x="2249" y="144"/>
                </a:cubicBezTo>
                <a:lnTo>
                  <a:pt x="2249" y="144"/>
                </a:lnTo>
                <a:cubicBezTo>
                  <a:pt x="2249" y="216"/>
                  <a:pt x="2186" y="280"/>
                  <a:pt x="2104" y="28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192" name="Freeform 231">
            <a:extLst>
              <a:ext uri="{FF2B5EF4-FFF2-40B4-BE49-F238E27FC236}">
                <a16:creationId xmlns:a16="http://schemas.microsoft.com/office/drawing/2014/main" id="{38E4EA02-14AC-5341-B600-C1E74092B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308" y="5535769"/>
            <a:ext cx="906552" cy="156384"/>
          </a:xfrm>
          <a:custGeom>
            <a:avLst/>
            <a:gdLst>
              <a:gd name="T0" fmla="*/ 2104 w 2250"/>
              <a:gd name="T1" fmla="*/ 289 h 290"/>
              <a:gd name="T2" fmla="*/ 2104 w 2250"/>
              <a:gd name="T3" fmla="*/ 289 h 290"/>
              <a:gd name="T4" fmla="*/ 145 w 2250"/>
              <a:gd name="T5" fmla="*/ 289 h 290"/>
              <a:gd name="T6" fmla="*/ 0 w 2250"/>
              <a:gd name="T7" fmla="*/ 145 h 290"/>
              <a:gd name="T8" fmla="*/ 0 w 2250"/>
              <a:gd name="T9" fmla="*/ 145 h 290"/>
              <a:gd name="T10" fmla="*/ 145 w 2250"/>
              <a:gd name="T11" fmla="*/ 0 h 290"/>
              <a:gd name="T12" fmla="*/ 2104 w 2250"/>
              <a:gd name="T13" fmla="*/ 0 h 290"/>
              <a:gd name="T14" fmla="*/ 2249 w 2250"/>
              <a:gd name="T15" fmla="*/ 145 h 290"/>
              <a:gd name="T16" fmla="*/ 2249 w 2250"/>
              <a:gd name="T17" fmla="*/ 145 h 290"/>
              <a:gd name="T18" fmla="*/ 2104 w 2250"/>
              <a:gd name="T19" fmla="*/ 289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0" h="290">
                <a:moveTo>
                  <a:pt x="2104" y="289"/>
                </a:moveTo>
                <a:lnTo>
                  <a:pt x="2104" y="289"/>
                </a:lnTo>
                <a:cubicBezTo>
                  <a:pt x="145" y="289"/>
                  <a:pt x="145" y="289"/>
                  <a:pt x="145" y="289"/>
                </a:cubicBezTo>
                <a:cubicBezTo>
                  <a:pt x="63" y="289"/>
                  <a:pt x="0" y="226"/>
                  <a:pt x="0" y="145"/>
                </a:cubicBezTo>
                <a:lnTo>
                  <a:pt x="0" y="145"/>
                </a:lnTo>
                <a:cubicBezTo>
                  <a:pt x="0" y="64"/>
                  <a:pt x="63" y="0"/>
                  <a:pt x="145" y="0"/>
                </a:cubicBezTo>
                <a:cubicBezTo>
                  <a:pt x="2104" y="0"/>
                  <a:pt x="2104" y="0"/>
                  <a:pt x="2104" y="0"/>
                </a:cubicBezTo>
                <a:cubicBezTo>
                  <a:pt x="2186" y="0"/>
                  <a:pt x="2249" y="64"/>
                  <a:pt x="2249" y="145"/>
                </a:cubicBezTo>
                <a:lnTo>
                  <a:pt x="2249" y="145"/>
                </a:lnTo>
                <a:cubicBezTo>
                  <a:pt x="2249" y="226"/>
                  <a:pt x="2186" y="289"/>
                  <a:pt x="2104" y="289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193" name="Freeform 232">
            <a:extLst>
              <a:ext uri="{FF2B5EF4-FFF2-40B4-BE49-F238E27FC236}">
                <a16:creationId xmlns:a16="http://schemas.microsoft.com/office/drawing/2014/main" id="{20EAC586-147C-1242-BBA0-2436F94F0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308" y="5739542"/>
            <a:ext cx="906552" cy="156384"/>
          </a:xfrm>
          <a:custGeom>
            <a:avLst/>
            <a:gdLst>
              <a:gd name="T0" fmla="*/ 2104 w 2250"/>
              <a:gd name="T1" fmla="*/ 289 h 290"/>
              <a:gd name="T2" fmla="*/ 2104 w 2250"/>
              <a:gd name="T3" fmla="*/ 289 h 290"/>
              <a:gd name="T4" fmla="*/ 145 w 2250"/>
              <a:gd name="T5" fmla="*/ 289 h 290"/>
              <a:gd name="T6" fmla="*/ 0 w 2250"/>
              <a:gd name="T7" fmla="*/ 144 h 290"/>
              <a:gd name="T8" fmla="*/ 0 w 2250"/>
              <a:gd name="T9" fmla="*/ 144 h 290"/>
              <a:gd name="T10" fmla="*/ 145 w 2250"/>
              <a:gd name="T11" fmla="*/ 0 h 290"/>
              <a:gd name="T12" fmla="*/ 2104 w 2250"/>
              <a:gd name="T13" fmla="*/ 0 h 290"/>
              <a:gd name="T14" fmla="*/ 2249 w 2250"/>
              <a:gd name="T15" fmla="*/ 144 h 290"/>
              <a:gd name="T16" fmla="*/ 2249 w 2250"/>
              <a:gd name="T17" fmla="*/ 144 h 290"/>
              <a:gd name="T18" fmla="*/ 2104 w 2250"/>
              <a:gd name="T19" fmla="*/ 289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0" h="290">
                <a:moveTo>
                  <a:pt x="2104" y="289"/>
                </a:moveTo>
                <a:lnTo>
                  <a:pt x="2104" y="289"/>
                </a:lnTo>
                <a:cubicBezTo>
                  <a:pt x="145" y="289"/>
                  <a:pt x="145" y="289"/>
                  <a:pt x="145" y="289"/>
                </a:cubicBezTo>
                <a:cubicBezTo>
                  <a:pt x="63" y="289"/>
                  <a:pt x="0" y="226"/>
                  <a:pt x="0" y="144"/>
                </a:cubicBezTo>
                <a:lnTo>
                  <a:pt x="0" y="144"/>
                </a:lnTo>
                <a:cubicBezTo>
                  <a:pt x="0" y="63"/>
                  <a:pt x="63" y="0"/>
                  <a:pt x="145" y="0"/>
                </a:cubicBezTo>
                <a:cubicBezTo>
                  <a:pt x="2104" y="0"/>
                  <a:pt x="2104" y="0"/>
                  <a:pt x="2104" y="0"/>
                </a:cubicBezTo>
                <a:cubicBezTo>
                  <a:pt x="2186" y="0"/>
                  <a:pt x="2249" y="63"/>
                  <a:pt x="2249" y="144"/>
                </a:cubicBezTo>
                <a:lnTo>
                  <a:pt x="2249" y="144"/>
                </a:lnTo>
                <a:cubicBezTo>
                  <a:pt x="2249" y="226"/>
                  <a:pt x="2186" y="289"/>
                  <a:pt x="2104" y="289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197" name="Freeform 236">
            <a:extLst>
              <a:ext uri="{FF2B5EF4-FFF2-40B4-BE49-F238E27FC236}">
                <a16:creationId xmlns:a16="http://schemas.microsoft.com/office/drawing/2014/main" id="{15515859-EC2D-1448-A23F-8A1DC2463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586" y="2434153"/>
            <a:ext cx="33773" cy="336463"/>
          </a:xfrm>
          <a:custGeom>
            <a:avLst/>
            <a:gdLst>
              <a:gd name="T0" fmla="*/ 36 w 83"/>
              <a:gd name="T1" fmla="*/ 624 h 625"/>
              <a:gd name="T2" fmla="*/ 36 w 83"/>
              <a:gd name="T3" fmla="*/ 624 h 625"/>
              <a:gd name="T4" fmla="*/ 0 w 83"/>
              <a:gd name="T5" fmla="*/ 588 h 625"/>
              <a:gd name="T6" fmla="*/ 0 w 83"/>
              <a:gd name="T7" fmla="*/ 46 h 625"/>
              <a:gd name="T8" fmla="*/ 36 w 83"/>
              <a:gd name="T9" fmla="*/ 0 h 625"/>
              <a:gd name="T10" fmla="*/ 82 w 83"/>
              <a:gd name="T11" fmla="*/ 46 h 625"/>
              <a:gd name="T12" fmla="*/ 82 w 83"/>
              <a:gd name="T13" fmla="*/ 588 h 625"/>
              <a:gd name="T14" fmla="*/ 36 w 83"/>
              <a:gd name="T15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625">
                <a:moveTo>
                  <a:pt x="36" y="624"/>
                </a:moveTo>
                <a:lnTo>
                  <a:pt x="36" y="624"/>
                </a:lnTo>
                <a:cubicBezTo>
                  <a:pt x="19" y="624"/>
                  <a:pt x="0" y="606"/>
                  <a:pt x="0" y="58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19"/>
                  <a:pt x="19" y="0"/>
                  <a:pt x="36" y="0"/>
                </a:cubicBezTo>
                <a:cubicBezTo>
                  <a:pt x="64" y="0"/>
                  <a:pt x="82" y="19"/>
                  <a:pt x="82" y="46"/>
                </a:cubicBezTo>
                <a:cubicBezTo>
                  <a:pt x="82" y="588"/>
                  <a:pt x="82" y="588"/>
                  <a:pt x="82" y="588"/>
                </a:cubicBezTo>
                <a:cubicBezTo>
                  <a:pt x="82" y="606"/>
                  <a:pt x="64" y="624"/>
                  <a:pt x="36" y="624"/>
                </a:cubicBezTo>
              </a:path>
            </a:pathLst>
          </a:custGeom>
          <a:solidFill>
            <a:srgbClr val="FCDE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C7C7C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198" name="Freeform 237">
            <a:extLst>
              <a:ext uri="{FF2B5EF4-FFF2-40B4-BE49-F238E27FC236}">
                <a16:creationId xmlns:a16="http://schemas.microsoft.com/office/drawing/2014/main" id="{373B225B-83A9-A34A-A8CD-F08FF9D66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469" y="3962452"/>
            <a:ext cx="255968" cy="49758"/>
          </a:xfrm>
          <a:custGeom>
            <a:avLst/>
            <a:gdLst>
              <a:gd name="T0" fmla="*/ 588 w 634"/>
              <a:gd name="T1" fmla="*/ 90 h 91"/>
              <a:gd name="T2" fmla="*/ 588 w 634"/>
              <a:gd name="T3" fmla="*/ 90 h 91"/>
              <a:gd name="T4" fmla="*/ 46 w 634"/>
              <a:gd name="T5" fmla="*/ 90 h 91"/>
              <a:gd name="T6" fmla="*/ 0 w 634"/>
              <a:gd name="T7" fmla="*/ 45 h 91"/>
              <a:gd name="T8" fmla="*/ 46 w 634"/>
              <a:gd name="T9" fmla="*/ 0 h 91"/>
              <a:gd name="T10" fmla="*/ 588 w 634"/>
              <a:gd name="T11" fmla="*/ 0 h 91"/>
              <a:gd name="T12" fmla="*/ 633 w 634"/>
              <a:gd name="T13" fmla="*/ 45 h 91"/>
              <a:gd name="T14" fmla="*/ 588 w 634"/>
              <a:gd name="T15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4" h="91">
                <a:moveTo>
                  <a:pt x="588" y="90"/>
                </a:moveTo>
                <a:lnTo>
                  <a:pt x="588" y="90"/>
                </a:lnTo>
                <a:cubicBezTo>
                  <a:pt x="46" y="90"/>
                  <a:pt x="46" y="90"/>
                  <a:pt x="46" y="90"/>
                </a:cubicBezTo>
                <a:cubicBezTo>
                  <a:pt x="28" y="90"/>
                  <a:pt x="0" y="72"/>
                  <a:pt x="0" y="45"/>
                </a:cubicBezTo>
                <a:cubicBezTo>
                  <a:pt x="0" y="27"/>
                  <a:pt x="28" y="0"/>
                  <a:pt x="46" y="0"/>
                </a:cubicBezTo>
                <a:cubicBezTo>
                  <a:pt x="588" y="0"/>
                  <a:pt x="588" y="0"/>
                  <a:pt x="588" y="0"/>
                </a:cubicBezTo>
                <a:cubicBezTo>
                  <a:pt x="615" y="0"/>
                  <a:pt x="633" y="27"/>
                  <a:pt x="633" y="45"/>
                </a:cubicBezTo>
                <a:cubicBezTo>
                  <a:pt x="633" y="72"/>
                  <a:pt x="615" y="90"/>
                  <a:pt x="588" y="90"/>
                </a:cubicBezTo>
              </a:path>
            </a:pathLst>
          </a:custGeom>
          <a:solidFill>
            <a:srgbClr val="FCDE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C7C7C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199" name="Freeform 238">
            <a:extLst>
              <a:ext uri="{FF2B5EF4-FFF2-40B4-BE49-F238E27FC236}">
                <a16:creationId xmlns:a16="http://schemas.microsoft.com/office/drawing/2014/main" id="{E816011C-F55F-AD4C-8E44-D98A1D74F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31" y="3962452"/>
            <a:ext cx="252413" cy="49758"/>
          </a:xfrm>
          <a:custGeom>
            <a:avLst/>
            <a:gdLst>
              <a:gd name="T0" fmla="*/ 587 w 624"/>
              <a:gd name="T1" fmla="*/ 90 h 91"/>
              <a:gd name="T2" fmla="*/ 587 w 624"/>
              <a:gd name="T3" fmla="*/ 90 h 91"/>
              <a:gd name="T4" fmla="*/ 45 w 624"/>
              <a:gd name="T5" fmla="*/ 90 h 91"/>
              <a:gd name="T6" fmla="*/ 0 w 624"/>
              <a:gd name="T7" fmla="*/ 45 h 91"/>
              <a:gd name="T8" fmla="*/ 45 w 624"/>
              <a:gd name="T9" fmla="*/ 0 h 91"/>
              <a:gd name="T10" fmla="*/ 587 w 624"/>
              <a:gd name="T11" fmla="*/ 0 h 91"/>
              <a:gd name="T12" fmla="*/ 623 w 624"/>
              <a:gd name="T13" fmla="*/ 45 h 91"/>
              <a:gd name="T14" fmla="*/ 587 w 624"/>
              <a:gd name="T15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4" h="91">
                <a:moveTo>
                  <a:pt x="587" y="90"/>
                </a:moveTo>
                <a:lnTo>
                  <a:pt x="587" y="90"/>
                </a:lnTo>
                <a:cubicBezTo>
                  <a:pt x="45" y="90"/>
                  <a:pt x="45" y="90"/>
                  <a:pt x="45" y="90"/>
                </a:cubicBezTo>
                <a:cubicBezTo>
                  <a:pt x="18" y="90"/>
                  <a:pt x="0" y="72"/>
                  <a:pt x="0" y="45"/>
                </a:cubicBezTo>
                <a:cubicBezTo>
                  <a:pt x="0" y="27"/>
                  <a:pt x="18" y="0"/>
                  <a:pt x="45" y="0"/>
                </a:cubicBezTo>
                <a:cubicBezTo>
                  <a:pt x="587" y="0"/>
                  <a:pt x="587" y="0"/>
                  <a:pt x="587" y="0"/>
                </a:cubicBezTo>
                <a:cubicBezTo>
                  <a:pt x="605" y="0"/>
                  <a:pt x="623" y="27"/>
                  <a:pt x="623" y="45"/>
                </a:cubicBezTo>
                <a:cubicBezTo>
                  <a:pt x="623" y="72"/>
                  <a:pt x="605" y="90"/>
                  <a:pt x="587" y="90"/>
                </a:cubicBezTo>
              </a:path>
            </a:pathLst>
          </a:custGeom>
          <a:solidFill>
            <a:srgbClr val="FCDE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C7C7C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200" name="Freeform 239">
            <a:extLst>
              <a:ext uri="{FF2B5EF4-FFF2-40B4-BE49-F238E27FC236}">
                <a16:creationId xmlns:a16="http://schemas.microsoft.com/office/drawing/2014/main" id="{F7267A8B-A3E7-4144-985C-7EFDD5749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502" y="2881981"/>
            <a:ext cx="193754" cy="253531"/>
          </a:xfrm>
          <a:custGeom>
            <a:avLst/>
            <a:gdLst>
              <a:gd name="T0" fmla="*/ 45 w 480"/>
              <a:gd name="T1" fmla="*/ 470 h 471"/>
              <a:gd name="T2" fmla="*/ 45 w 480"/>
              <a:gd name="T3" fmla="*/ 470 h 471"/>
              <a:gd name="T4" fmla="*/ 18 w 480"/>
              <a:gd name="T5" fmla="*/ 461 h 471"/>
              <a:gd name="T6" fmla="*/ 18 w 480"/>
              <a:gd name="T7" fmla="*/ 397 h 471"/>
              <a:gd name="T8" fmla="*/ 397 w 480"/>
              <a:gd name="T9" fmla="*/ 18 h 471"/>
              <a:gd name="T10" fmla="*/ 461 w 480"/>
              <a:gd name="T11" fmla="*/ 18 h 471"/>
              <a:gd name="T12" fmla="*/ 461 w 480"/>
              <a:gd name="T13" fmla="*/ 81 h 471"/>
              <a:gd name="T14" fmla="*/ 81 w 480"/>
              <a:gd name="T15" fmla="*/ 461 h 471"/>
              <a:gd name="T16" fmla="*/ 45 w 480"/>
              <a:gd name="T17" fmla="*/ 47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471">
                <a:moveTo>
                  <a:pt x="45" y="470"/>
                </a:moveTo>
                <a:lnTo>
                  <a:pt x="45" y="470"/>
                </a:lnTo>
                <a:cubicBezTo>
                  <a:pt x="36" y="470"/>
                  <a:pt x="27" y="470"/>
                  <a:pt x="18" y="461"/>
                </a:cubicBezTo>
                <a:cubicBezTo>
                  <a:pt x="0" y="442"/>
                  <a:pt x="0" y="415"/>
                  <a:pt x="18" y="397"/>
                </a:cubicBezTo>
                <a:cubicBezTo>
                  <a:pt x="397" y="18"/>
                  <a:pt x="397" y="18"/>
                  <a:pt x="397" y="18"/>
                </a:cubicBezTo>
                <a:cubicBezTo>
                  <a:pt x="416" y="0"/>
                  <a:pt x="442" y="0"/>
                  <a:pt x="461" y="18"/>
                </a:cubicBezTo>
                <a:cubicBezTo>
                  <a:pt x="479" y="36"/>
                  <a:pt x="479" y="63"/>
                  <a:pt x="461" y="81"/>
                </a:cubicBezTo>
                <a:cubicBezTo>
                  <a:pt x="81" y="461"/>
                  <a:pt x="81" y="461"/>
                  <a:pt x="81" y="461"/>
                </a:cubicBezTo>
                <a:cubicBezTo>
                  <a:pt x="72" y="470"/>
                  <a:pt x="63" y="470"/>
                  <a:pt x="45" y="470"/>
                </a:cubicBezTo>
              </a:path>
            </a:pathLst>
          </a:custGeom>
          <a:solidFill>
            <a:srgbClr val="FCDE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C7C7C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201" name="Freeform 240">
            <a:extLst>
              <a:ext uri="{FF2B5EF4-FFF2-40B4-BE49-F238E27FC236}">
                <a16:creationId xmlns:a16="http://schemas.microsoft.com/office/drawing/2014/main" id="{B750AB30-8AEE-4C48-A4C5-E801DA150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688" y="4841518"/>
            <a:ext cx="193754" cy="253533"/>
          </a:xfrm>
          <a:custGeom>
            <a:avLst/>
            <a:gdLst>
              <a:gd name="T0" fmla="*/ 45 w 480"/>
              <a:gd name="T1" fmla="*/ 470 h 471"/>
              <a:gd name="T2" fmla="*/ 45 w 480"/>
              <a:gd name="T3" fmla="*/ 470 h 471"/>
              <a:gd name="T4" fmla="*/ 18 w 480"/>
              <a:gd name="T5" fmla="*/ 461 h 471"/>
              <a:gd name="T6" fmla="*/ 18 w 480"/>
              <a:gd name="T7" fmla="*/ 398 h 471"/>
              <a:gd name="T8" fmla="*/ 398 w 480"/>
              <a:gd name="T9" fmla="*/ 18 h 471"/>
              <a:gd name="T10" fmla="*/ 461 w 480"/>
              <a:gd name="T11" fmla="*/ 18 h 471"/>
              <a:gd name="T12" fmla="*/ 461 w 480"/>
              <a:gd name="T13" fmla="*/ 81 h 471"/>
              <a:gd name="T14" fmla="*/ 82 w 480"/>
              <a:gd name="T15" fmla="*/ 461 h 471"/>
              <a:gd name="T16" fmla="*/ 45 w 480"/>
              <a:gd name="T17" fmla="*/ 47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471">
                <a:moveTo>
                  <a:pt x="45" y="470"/>
                </a:moveTo>
                <a:lnTo>
                  <a:pt x="45" y="470"/>
                </a:lnTo>
                <a:cubicBezTo>
                  <a:pt x="36" y="470"/>
                  <a:pt x="27" y="470"/>
                  <a:pt x="18" y="461"/>
                </a:cubicBezTo>
                <a:cubicBezTo>
                  <a:pt x="0" y="443"/>
                  <a:pt x="0" y="416"/>
                  <a:pt x="18" y="398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416" y="0"/>
                  <a:pt x="443" y="0"/>
                  <a:pt x="461" y="18"/>
                </a:cubicBezTo>
                <a:cubicBezTo>
                  <a:pt x="479" y="36"/>
                  <a:pt x="479" y="63"/>
                  <a:pt x="461" y="81"/>
                </a:cubicBezTo>
                <a:cubicBezTo>
                  <a:pt x="82" y="461"/>
                  <a:pt x="82" y="461"/>
                  <a:pt x="82" y="461"/>
                </a:cubicBezTo>
                <a:cubicBezTo>
                  <a:pt x="73" y="470"/>
                  <a:pt x="55" y="470"/>
                  <a:pt x="45" y="470"/>
                </a:cubicBezTo>
              </a:path>
            </a:pathLst>
          </a:custGeom>
          <a:solidFill>
            <a:srgbClr val="FCDE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C7C7C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202" name="Freeform 241">
            <a:extLst>
              <a:ext uri="{FF2B5EF4-FFF2-40B4-BE49-F238E27FC236}">
                <a16:creationId xmlns:a16="http://schemas.microsoft.com/office/drawing/2014/main" id="{C4EEC23C-AFF1-6A4F-B8AA-A8935B77E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502" y="4841518"/>
            <a:ext cx="193754" cy="253533"/>
          </a:xfrm>
          <a:custGeom>
            <a:avLst/>
            <a:gdLst>
              <a:gd name="T0" fmla="*/ 433 w 480"/>
              <a:gd name="T1" fmla="*/ 470 h 471"/>
              <a:gd name="T2" fmla="*/ 433 w 480"/>
              <a:gd name="T3" fmla="*/ 470 h 471"/>
              <a:gd name="T4" fmla="*/ 397 w 480"/>
              <a:gd name="T5" fmla="*/ 461 h 471"/>
              <a:gd name="T6" fmla="*/ 18 w 480"/>
              <a:gd name="T7" fmla="*/ 81 h 471"/>
              <a:gd name="T8" fmla="*/ 18 w 480"/>
              <a:gd name="T9" fmla="*/ 18 h 471"/>
              <a:gd name="T10" fmla="*/ 81 w 480"/>
              <a:gd name="T11" fmla="*/ 18 h 471"/>
              <a:gd name="T12" fmla="*/ 461 w 480"/>
              <a:gd name="T13" fmla="*/ 398 h 471"/>
              <a:gd name="T14" fmla="*/ 461 w 480"/>
              <a:gd name="T15" fmla="*/ 461 h 471"/>
              <a:gd name="T16" fmla="*/ 433 w 480"/>
              <a:gd name="T17" fmla="*/ 47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471">
                <a:moveTo>
                  <a:pt x="433" y="470"/>
                </a:moveTo>
                <a:lnTo>
                  <a:pt x="433" y="470"/>
                </a:lnTo>
                <a:cubicBezTo>
                  <a:pt x="416" y="470"/>
                  <a:pt x="406" y="470"/>
                  <a:pt x="397" y="461"/>
                </a:cubicBezTo>
                <a:cubicBezTo>
                  <a:pt x="18" y="81"/>
                  <a:pt x="18" y="81"/>
                  <a:pt x="18" y="81"/>
                </a:cubicBezTo>
                <a:cubicBezTo>
                  <a:pt x="0" y="63"/>
                  <a:pt x="0" y="36"/>
                  <a:pt x="18" y="18"/>
                </a:cubicBezTo>
                <a:cubicBezTo>
                  <a:pt x="36" y="0"/>
                  <a:pt x="63" y="0"/>
                  <a:pt x="81" y="18"/>
                </a:cubicBezTo>
                <a:cubicBezTo>
                  <a:pt x="461" y="398"/>
                  <a:pt x="461" y="398"/>
                  <a:pt x="461" y="398"/>
                </a:cubicBezTo>
                <a:cubicBezTo>
                  <a:pt x="479" y="416"/>
                  <a:pt x="479" y="443"/>
                  <a:pt x="461" y="461"/>
                </a:cubicBezTo>
                <a:cubicBezTo>
                  <a:pt x="452" y="470"/>
                  <a:pt x="442" y="470"/>
                  <a:pt x="433" y="470"/>
                </a:cubicBezTo>
              </a:path>
            </a:pathLst>
          </a:custGeom>
          <a:solidFill>
            <a:srgbClr val="FCDE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C7C7C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8405" tIns="19202" rIns="38405" bIns="19202" anchor="ctr"/>
          <a:lstStyle/>
          <a:p>
            <a:endParaRPr lang="es-MX"/>
          </a:p>
        </p:txBody>
      </p:sp>
      <p:sp>
        <p:nvSpPr>
          <p:cNvPr id="203" name="Freeform 242">
            <a:extLst>
              <a:ext uri="{FF2B5EF4-FFF2-40B4-BE49-F238E27FC236}">
                <a16:creationId xmlns:a16="http://schemas.microsoft.com/office/drawing/2014/main" id="{A1F482C1-AEAE-7C4E-A199-22338D859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688" y="2881981"/>
            <a:ext cx="193754" cy="253531"/>
          </a:xfrm>
          <a:custGeom>
            <a:avLst/>
            <a:gdLst>
              <a:gd name="T0" fmla="*/ 434 w 480"/>
              <a:gd name="T1" fmla="*/ 470 h 471"/>
              <a:gd name="T2" fmla="*/ 434 w 480"/>
              <a:gd name="T3" fmla="*/ 470 h 471"/>
              <a:gd name="T4" fmla="*/ 398 w 480"/>
              <a:gd name="T5" fmla="*/ 461 h 471"/>
              <a:gd name="T6" fmla="*/ 18 w 480"/>
              <a:gd name="T7" fmla="*/ 81 h 471"/>
              <a:gd name="T8" fmla="*/ 18 w 480"/>
              <a:gd name="T9" fmla="*/ 18 h 471"/>
              <a:gd name="T10" fmla="*/ 82 w 480"/>
              <a:gd name="T11" fmla="*/ 18 h 471"/>
              <a:gd name="T12" fmla="*/ 461 w 480"/>
              <a:gd name="T13" fmla="*/ 397 h 471"/>
              <a:gd name="T14" fmla="*/ 461 w 480"/>
              <a:gd name="T15" fmla="*/ 461 h 471"/>
              <a:gd name="T16" fmla="*/ 434 w 480"/>
              <a:gd name="T17" fmla="*/ 47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471">
                <a:moveTo>
                  <a:pt x="434" y="470"/>
                </a:moveTo>
                <a:lnTo>
                  <a:pt x="434" y="470"/>
                </a:lnTo>
                <a:cubicBezTo>
                  <a:pt x="416" y="470"/>
                  <a:pt x="407" y="470"/>
                  <a:pt x="398" y="461"/>
                </a:cubicBezTo>
                <a:cubicBezTo>
                  <a:pt x="18" y="81"/>
                  <a:pt x="18" y="81"/>
                  <a:pt x="18" y="81"/>
                </a:cubicBezTo>
                <a:cubicBezTo>
                  <a:pt x="0" y="63"/>
                  <a:pt x="0" y="36"/>
                  <a:pt x="18" y="18"/>
                </a:cubicBezTo>
                <a:cubicBezTo>
                  <a:pt x="36" y="0"/>
                  <a:pt x="64" y="0"/>
                  <a:pt x="82" y="18"/>
                </a:cubicBezTo>
                <a:cubicBezTo>
                  <a:pt x="461" y="397"/>
                  <a:pt x="461" y="397"/>
                  <a:pt x="461" y="397"/>
                </a:cubicBezTo>
                <a:cubicBezTo>
                  <a:pt x="479" y="415"/>
                  <a:pt x="479" y="442"/>
                  <a:pt x="461" y="461"/>
                </a:cubicBezTo>
                <a:cubicBezTo>
                  <a:pt x="452" y="470"/>
                  <a:pt x="443" y="470"/>
                  <a:pt x="434" y="470"/>
                </a:cubicBezTo>
              </a:path>
            </a:pathLst>
          </a:custGeom>
          <a:solidFill>
            <a:srgbClr val="FCDE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7C7C7C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8405" tIns="19202" rIns="38405" bIns="19202" anchor="ctr"/>
          <a:lstStyle/>
          <a:p>
            <a:endParaRPr lang="es-MX"/>
          </a:p>
        </p:txBody>
      </p:sp>
      <p:pic>
        <p:nvPicPr>
          <p:cNvPr id="12290" name="Picture 2" descr="Coronavi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348880"/>
            <a:ext cx="1093423" cy="935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3262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KEY BENEFITS</a:t>
            </a:r>
            <a:endParaRPr lang="en-US" b="1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Hospital productivity - Reduced staff absenteeism, reduced waiting lists, patient service</a:t>
            </a:r>
          </a:p>
          <a:p>
            <a:r>
              <a:rPr lang="en-GB" dirty="0"/>
              <a:t>Low costs to upgrade - quick paybacks.</a:t>
            </a:r>
          </a:p>
          <a:p>
            <a:r>
              <a:rPr lang="en-GB" dirty="0"/>
              <a:t>Reduction in Carbon emissions. If rolled out across  NHS = 200,000 CO</a:t>
            </a:r>
            <a:r>
              <a:rPr lang="en-GB" baseline="-25000" dirty="0"/>
              <a:t>2</a:t>
            </a:r>
            <a:r>
              <a:rPr lang="en-GB" dirty="0"/>
              <a:t>eq </a:t>
            </a:r>
            <a:r>
              <a:rPr lang="en-GB" dirty="0" err="1"/>
              <a:t>tpa</a:t>
            </a:r>
            <a:r>
              <a:rPr lang="en-GB" dirty="0"/>
              <a:t> , 33% of Net Zero target.</a:t>
            </a:r>
          </a:p>
          <a:p>
            <a:r>
              <a:rPr lang="en-GB" dirty="0"/>
              <a:t>Increased productivity in offices due to lower illness rates.  Saving £billions ???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/>
          <a:lstStyle/>
          <a:p>
            <a:r>
              <a:rPr lang="en-GB" b="1" i="1" u="sng" dirty="0"/>
              <a:t>THE WAY FORWARD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en-GB" dirty="0"/>
              <a:t>Install UVC into existing HVAC duct systems to bring hospitals up to </a:t>
            </a:r>
            <a:r>
              <a:rPr lang="en-GB" dirty="0" err="1"/>
              <a:t>standrad</a:t>
            </a:r>
            <a:r>
              <a:rPr lang="en-GB" dirty="0"/>
              <a:t> HTM 03</a:t>
            </a:r>
          </a:p>
          <a:p>
            <a:r>
              <a:rPr lang="en-GB" dirty="0">
                <a:highlight>
                  <a:srgbClr val="FFFF00"/>
                </a:highlight>
              </a:rPr>
              <a:t>Install stand alone UVC HVAC duct systems, on a ward scale, to give fast improvements to sites without  compliant ventilation systems.</a:t>
            </a:r>
          </a:p>
          <a:p>
            <a:r>
              <a:rPr lang="en-GB" dirty="0"/>
              <a:t>Include UVC and recirc HVAC into all new Hospitals to achieve NZ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idthermUV Logo_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32656"/>
            <a:ext cx="2808312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65153-4DC0-C618-A38C-A6C12652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Maidstone hospital RAPS ward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43361-EC17-03BB-1527-B66439F9C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stop ambulance queuing. Some hospital had 25 + ambulances waiting.</a:t>
            </a:r>
          </a:p>
          <a:p>
            <a:r>
              <a:rPr lang="en-GB" dirty="0"/>
              <a:t>To reduce infection risk</a:t>
            </a:r>
          </a:p>
          <a:p>
            <a:r>
              <a:rPr lang="en-GB" dirty="0"/>
              <a:t>To protect staff</a:t>
            </a:r>
          </a:p>
          <a:p>
            <a:r>
              <a:rPr lang="en-GB" dirty="0"/>
              <a:t>To safeguard patients</a:t>
            </a:r>
          </a:p>
          <a:p>
            <a:r>
              <a:rPr lang="en-GB" dirty="0"/>
              <a:t>Reduce energy usage </a:t>
            </a:r>
          </a:p>
          <a:p>
            <a:r>
              <a:rPr lang="en-GB" dirty="0"/>
              <a:t>Reduce carbon emissions</a:t>
            </a:r>
          </a:p>
        </p:txBody>
      </p:sp>
    </p:spTree>
    <p:extLst>
      <p:ext uri="{BB962C8B-B14F-4D97-AF65-F5344CB8AC3E}">
        <p14:creationId xmlns:p14="http://schemas.microsoft.com/office/powerpoint/2010/main" val="385527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/>
          <a:lstStyle/>
          <a:p>
            <a:r>
              <a:rPr lang="en-GB" b="1" i="1" u="sng" dirty="0"/>
              <a:t>IN DUCT UVC SANITISATION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en-GB" sz="4000" dirty="0"/>
              <a:t>UVC to kill germs since 1887. </a:t>
            </a:r>
          </a:p>
          <a:p>
            <a:pPr marL="514350" indent="-514350"/>
            <a:r>
              <a:rPr lang="en-GB" sz="4000" dirty="0"/>
              <a:t>UVC for water disinfection.</a:t>
            </a:r>
          </a:p>
          <a:p>
            <a:pPr marL="514350" indent="-514350"/>
            <a:r>
              <a:rPr lang="en-GB" sz="4000" dirty="0"/>
              <a:t>UVC for air disinfection</a:t>
            </a:r>
          </a:p>
          <a:p>
            <a:pPr marL="514350" indent="-514350"/>
            <a:r>
              <a:rPr lang="en-GB" sz="4000" dirty="0"/>
              <a:t>Install UVC into existing and new HVAC systems</a:t>
            </a:r>
            <a:r>
              <a:rPr lang="en-GB" sz="3600" dirty="0"/>
              <a:t>.</a:t>
            </a:r>
          </a:p>
          <a:p>
            <a:pPr marL="514350" indent="-514350"/>
            <a:r>
              <a:rPr lang="en-GB" sz="3600" dirty="0"/>
              <a:t>Use wheel in ‘mobiles’ for immediate use</a:t>
            </a:r>
            <a:endParaRPr lang="en-US" sz="3600" dirty="0"/>
          </a:p>
        </p:txBody>
      </p:sp>
      <p:pic>
        <p:nvPicPr>
          <p:cNvPr id="4" name="Picture 3" descr="MidthermUV Logo_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32656"/>
            <a:ext cx="2808312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52128"/>
          </a:xfrm>
        </p:spPr>
        <p:txBody>
          <a:bodyPr/>
          <a:lstStyle/>
          <a:p>
            <a:r>
              <a:rPr lang="en-GB" b="1" i="1" u="sng" dirty="0"/>
              <a:t>Rapid Access Point (RAPs) ward</a:t>
            </a:r>
            <a:endParaRPr lang="en-US" b="1" i="1" u="sng" dirty="0"/>
          </a:p>
        </p:txBody>
      </p:sp>
      <p:pic>
        <p:nvPicPr>
          <p:cNvPr id="4" name="Picture 3" descr="MidthermUV Logo_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32656"/>
            <a:ext cx="2808312" cy="576064"/>
          </a:xfrm>
          <a:prstGeom prst="rect">
            <a:avLst/>
          </a:prstGeom>
        </p:spPr>
      </p:pic>
      <p:pic>
        <p:nvPicPr>
          <p:cNvPr id="5" name="Content Placeholder 4" descr="RAPs 2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20240" y="2420888"/>
            <a:ext cx="5303520" cy="38164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/>
          <a:lstStyle/>
          <a:p>
            <a:r>
              <a:rPr lang="en-GB" b="1" i="1" u="sng" dirty="0"/>
              <a:t>SCHEME OUTLINE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Existing HVAC provides heating , cooling and fresh air.</a:t>
            </a:r>
          </a:p>
          <a:p>
            <a:r>
              <a:rPr lang="en-GB" dirty="0"/>
              <a:t>New upgrade system provides heating , cooling, fresh air and ‘clean’ air</a:t>
            </a:r>
            <a:endParaRPr lang="en-GB" dirty="0">
              <a:latin typeface="Symbol" pitchFamily="18" charset="2"/>
            </a:endParaRPr>
          </a:p>
          <a:p>
            <a:r>
              <a:rPr lang="en-GB" dirty="0"/>
              <a:t>UVC section installed in return duct, capable of giving a 4 log reduction to Inf. A viruses.</a:t>
            </a:r>
          </a:p>
          <a:p>
            <a:r>
              <a:rPr lang="en-GB" dirty="0"/>
              <a:t>Meets and exceeds NHS spec HTM 03 Ventilation </a:t>
            </a:r>
            <a:endParaRPr lang="en-US" dirty="0"/>
          </a:p>
        </p:txBody>
      </p:sp>
      <p:pic>
        <p:nvPicPr>
          <p:cNvPr id="4" name="Picture 3" descr="MidthermUV Logo_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32656"/>
            <a:ext cx="2808312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ct Unit Render Small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7310413" cy="47975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r>
              <a:rPr lang="en-GB" b="1" i="1" u="sng" dirty="0"/>
              <a:t>1,800 m</a:t>
            </a:r>
            <a:r>
              <a:rPr lang="en-GB" b="1" i="1" u="sng" baseline="30000" dirty="0"/>
              <a:t>3</a:t>
            </a:r>
            <a:r>
              <a:rPr lang="en-GB" b="1" i="1" u="sng" dirty="0"/>
              <a:t>/h UVC duct unit</a:t>
            </a:r>
            <a:endParaRPr lang="en-US" b="1" i="1" u="sng" dirty="0"/>
          </a:p>
        </p:txBody>
      </p:sp>
      <p:pic>
        <p:nvPicPr>
          <p:cNvPr id="4" name="Picture 3" descr="MidthermUV Logo_M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88640"/>
            <a:ext cx="2808312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Barry\Documents\Al UV\NHS\Maidstone\Photos\IMG_5314 Duct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12256" y="2344700"/>
            <a:ext cx="4384403" cy="3544836"/>
          </a:xfrm>
          <a:prstGeom prst="rect">
            <a:avLst/>
          </a:prstGeom>
          <a:noFill/>
        </p:spPr>
      </p:pic>
      <p:pic>
        <p:nvPicPr>
          <p:cNvPr id="21507" name="Picture 3" descr="C:\Users\Barry\Documents\Al UV\NHS\Maidstone\Photos\IMG_5315 Duct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5133" y="2373375"/>
            <a:ext cx="4362734" cy="350915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txBody>
          <a:bodyPr>
            <a:normAutofit/>
          </a:bodyPr>
          <a:lstStyle/>
          <a:p>
            <a:r>
              <a:rPr lang="en-GB" sz="3200" dirty="0"/>
              <a:t>New duct unit in place above the ceiling tiles &amp; local alarm indication/ hours run meter.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11" name="Picture 10" descr="MidthermUV Logo_M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0"/>
            <a:ext cx="2808312" cy="6926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r>
              <a:rPr lang="en-GB" b="1" i="1" u="sng" dirty="0"/>
              <a:t>TEST METHOD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1628800"/>
            <a:ext cx="8579296" cy="4525963"/>
          </a:xfrm>
        </p:spPr>
        <p:txBody>
          <a:bodyPr>
            <a:normAutofit/>
          </a:bodyPr>
          <a:lstStyle/>
          <a:p>
            <a:r>
              <a:rPr lang="en-GB" dirty="0"/>
              <a:t>Air sampling. </a:t>
            </a:r>
          </a:p>
          <a:p>
            <a:r>
              <a:rPr lang="en-GB" dirty="0"/>
              <a:t>UKAS lab analysis.</a:t>
            </a:r>
          </a:p>
          <a:p>
            <a:r>
              <a:rPr lang="en-GB" dirty="0"/>
              <a:t>First air tests  carried out without  UVC.</a:t>
            </a:r>
          </a:p>
          <a:p>
            <a:r>
              <a:rPr lang="en-GB" dirty="0"/>
              <a:t>Next air tests carried out with mobile UVC units</a:t>
            </a:r>
          </a:p>
          <a:p>
            <a:r>
              <a:rPr lang="en-GB" dirty="0"/>
              <a:t>Final air tests carried out with new in duct UVC</a:t>
            </a:r>
            <a:endParaRPr lang="en-US" dirty="0"/>
          </a:p>
        </p:txBody>
      </p:sp>
      <p:pic>
        <p:nvPicPr>
          <p:cNvPr id="4" name="Picture 3" descr="MidthermUV Logo_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32656"/>
            <a:ext cx="2808312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rmAutofit/>
          </a:bodyPr>
          <a:lstStyle/>
          <a:p>
            <a:r>
              <a:rPr lang="en-GB" b="1" i="1" u="sng" dirty="0"/>
              <a:t>AIR TEST RESULTS</a:t>
            </a:r>
            <a:endParaRPr lang="en-US" b="1" i="1" u="sng" dirty="0"/>
          </a:p>
        </p:txBody>
      </p:sp>
      <p:pic>
        <p:nvPicPr>
          <p:cNvPr id="4" name="Picture 3" descr="MidthermUV Logo_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32656"/>
            <a:ext cx="2808312" cy="576064"/>
          </a:xfrm>
          <a:prstGeom prst="rect">
            <a:avLst/>
          </a:prstGeom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83861"/>
            <a:ext cx="822960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393</Words>
  <Application>Microsoft Office PowerPoint</Application>
  <PresentationFormat>On-screen Show (4:3)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Corbel</vt:lpstr>
      <vt:lpstr>Lato</vt:lpstr>
      <vt:lpstr>Lato Light</vt:lpstr>
      <vt:lpstr>Symbol</vt:lpstr>
      <vt:lpstr>Times New Roman</vt:lpstr>
      <vt:lpstr>Office Theme</vt:lpstr>
      <vt:lpstr>CASE STUDY Maidstone and Tunbridge Wells NHS Trust</vt:lpstr>
      <vt:lpstr>Maidstone hospital RAPS ward</vt:lpstr>
      <vt:lpstr>IN DUCT UVC SANITISATION</vt:lpstr>
      <vt:lpstr>Rapid Access Point (RAPs) ward</vt:lpstr>
      <vt:lpstr>SCHEME OUTLINE</vt:lpstr>
      <vt:lpstr>1,800 m3/h UVC duct unit</vt:lpstr>
      <vt:lpstr>New duct unit in place above the ceiling tiles &amp; local alarm indication/ hours run meter.</vt:lpstr>
      <vt:lpstr>TEST METHOD</vt:lpstr>
      <vt:lpstr>AIR TEST RESULTS</vt:lpstr>
      <vt:lpstr>KEY RESULT</vt:lpstr>
      <vt:lpstr>PowerPoint Presentation</vt:lpstr>
      <vt:lpstr>KEY BENEFITS</vt:lpstr>
      <vt:lpstr>THE WAY FORWARD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Maidstone and Tumbridge Wells NHS Trust</dc:title>
  <dc:creator>Barry</dc:creator>
  <cp:lastModifiedBy>Francis Mills</cp:lastModifiedBy>
  <cp:revision>53</cp:revision>
  <dcterms:created xsi:type="dcterms:W3CDTF">2022-02-24T07:03:26Z</dcterms:created>
  <dcterms:modified xsi:type="dcterms:W3CDTF">2022-07-05T20:58:24Z</dcterms:modified>
</cp:coreProperties>
</file>